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9" r:id="rId14"/>
    <p:sldId id="270" r:id="rId15"/>
    <p:sldId id="268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0" d="100"/>
          <a:sy n="70" d="100"/>
        </p:scale>
        <p:origin x="283" y="2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d9d97d137528f919/cavitation.ods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d9d97d137528f919/cavitation.ods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7.0470087351972188E-2"/>
          <c:y val="0.17332921506412957"/>
          <c:w val="0.84264107611548555"/>
          <c:h val="0.70696741032370958"/>
        </c:manualLayout>
      </c:layout>
      <c:scatterChart>
        <c:scatterStyle val="smoothMarker"/>
        <c:varyColors val="0"/>
        <c:ser>
          <c:idx val="0"/>
          <c:order val="0"/>
          <c:tx>
            <c:strRef>
              <c:f>Sheet1!$E$2</c:f>
              <c:strCache>
                <c:ptCount val="1"/>
                <c:pt idx="0">
                  <c:v>cd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Sheet1!$A$3:$A$9</c:f>
              <c:numCache>
                <c:formatCode>General</c:formatCode>
                <c:ptCount val="7"/>
                <c:pt idx="0">
                  <c:v>0.5</c:v>
                </c:pt>
                <c:pt idx="1">
                  <c:v>1</c:v>
                </c:pt>
                <c:pt idx="2">
                  <c:v>1.5</c:v>
                </c:pt>
                <c:pt idx="3">
                  <c:v>2</c:v>
                </c:pt>
                <c:pt idx="4">
                  <c:v>2.5</c:v>
                </c:pt>
                <c:pt idx="5">
                  <c:v>3</c:v>
                </c:pt>
                <c:pt idx="6">
                  <c:v>3.5</c:v>
                </c:pt>
              </c:numCache>
            </c:numRef>
          </c:xVal>
          <c:yVal>
            <c:numRef>
              <c:f>Sheet1!$E$3:$E$9</c:f>
              <c:numCache>
                <c:formatCode>General</c:formatCode>
                <c:ptCount val="7"/>
                <c:pt idx="0">
                  <c:v>0.24737588348214401</c:v>
                </c:pt>
                <c:pt idx="1">
                  <c:v>0.24731839799358335</c:v>
                </c:pt>
                <c:pt idx="2">
                  <c:v>0.28647443463841643</c:v>
                </c:pt>
                <c:pt idx="3">
                  <c:v>0.25332157264057131</c:v>
                </c:pt>
                <c:pt idx="4">
                  <c:v>0.23885019136231855</c:v>
                </c:pt>
                <c:pt idx="5">
                  <c:v>1.8629521108231465E-2</c:v>
                </c:pt>
                <c:pt idx="6">
                  <c:v>5.6116405123948869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B19E-42E2-BF82-22C94A71A78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55988816"/>
        <c:axId val="1855998896"/>
      </c:scatterChart>
      <c:valAx>
        <c:axId val="185598881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l-GR" sz="1000" b="0" i="0" u="none" strike="noStrike" kern="1200" baseline="0" dirty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effectLst/>
                  </a:rPr>
                  <a:t>Δ</a:t>
                </a:r>
                <a:r>
                  <a:rPr lang="en-IN" sz="1000" b="0" i="0" u="none" strike="noStrike" kern="1200" baseline="0" dirty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effectLst/>
                  </a:rPr>
                  <a:t>P (bar)</a:t>
                </a:r>
                <a:endParaRPr lang="en-IN" b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I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55998896"/>
        <c:crosses val="autoZero"/>
        <c:crossBetween val="midCat"/>
      </c:valAx>
      <c:valAx>
        <c:axId val="18559988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/>
                  <a:t>Cd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5598881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tx>
            <c:strRef>
              <c:f>Sheet1!$E$2</c:f>
              <c:strCache>
                <c:ptCount val="1"/>
                <c:pt idx="0">
                  <c:v>cd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Sheet1!$A$3:$A$8</c:f>
              <c:numCache>
                <c:formatCode>General</c:formatCode>
                <c:ptCount val="6"/>
                <c:pt idx="0">
                  <c:v>0.5</c:v>
                </c:pt>
                <c:pt idx="1">
                  <c:v>1</c:v>
                </c:pt>
                <c:pt idx="2">
                  <c:v>1.5</c:v>
                </c:pt>
                <c:pt idx="3">
                  <c:v>2</c:v>
                </c:pt>
                <c:pt idx="4">
                  <c:v>2.5</c:v>
                </c:pt>
                <c:pt idx="5">
                  <c:v>3</c:v>
                </c:pt>
              </c:numCache>
            </c:numRef>
          </c:xVal>
          <c:yVal>
            <c:numRef>
              <c:f>Sheet1!$E$3:$E$8</c:f>
              <c:numCache>
                <c:formatCode>General</c:formatCode>
                <c:ptCount val="6"/>
                <c:pt idx="0">
                  <c:v>0.24737588348214401</c:v>
                </c:pt>
                <c:pt idx="1">
                  <c:v>0.24731839799358335</c:v>
                </c:pt>
                <c:pt idx="2">
                  <c:v>0.28647443463841643</c:v>
                </c:pt>
                <c:pt idx="3">
                  <c:v>0.25332157264057131</c:v>
                </c:pt>
                <c:pt idx="4">
                  <c:v>0.23885019136231855</c:v>
                </c:pt>
                <c:pt idx="5">
                  <c:v>1.8629521108231465E-2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3952-4358-9A4A-54A87084B31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56018096"/>
        <c:axId val="1856018576"/>
      </c:scatterChart>
      <c:valAx>
        <c:axId val="185601809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l-GR" sz="1000" b="0" i="0" u="none" strike="noStrike" kern="1200" baseline="0" dirty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effectLst/>
                  </a:rPr>
                  <a:t>Δ</a:t>
                </a:r>
                <a:r>
                  <a:rPr lang="en-IN" sz="1000" b="0" i="0" u="none" strike="noStrike" kern="1200" baseline="0" dirty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effectLst/>
                  </a:rPr>
                  <a:t>P (bar)</a:t>
                </a:r>
                <a:endParaRPr lang="en-IN" sz="1000" b="0" i="0" u="none" strike="noStrike" kern="1200" baseline="0">
                  <a:solidFill>
                    <a:sysClr val="windowText" lastClr="000000">
                      <a:lumMod val="65000"/>
                      <a:lumOff val="35000"/>
                    </a:sysClr>
                  </a:solidFill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I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56018576"/>
        <c:crosses val="autoZero"/>
        <c:crossBetween val="midCat"/>
      </c:valAx>
      <c:valAx>
        <c:axId val="18560185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 sz="10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</a:rPr>
                  <a:t>Cd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5601809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33BD2-D18A-F039-33A3-66636EB434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4F0B75-E2CF-57A2-3920-4946E86BF1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EFF8C2-4B81-0073-13ED-1A7B7710B0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1931D6-998A-4116-A7B7-F5D0FF3AFC18}" type="datetimeFigureOut">
              <a:rPr lang="en-IN" smtClean="0"/>
              <a:t>13-11-2025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438EAB-717B-3811-C447-4AACF58C78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AA1D51-08E8-0787-0A82-1419D33CC5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FCED8-92C6-4FE0-893B-0D9BDFE3919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2976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6475F-1BA7-A421-25C3-5ABDAB310D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4BF2017-3725-D6A5-ACC2-7C9240C7CE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DFA419-49E6-3D10-4F9E-62AFD14107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1931D6-998A-4116-A7B7-F5D0FF3AFC18}" type="datetimeFigureOut">
              <a:rPr lang="en-IN" smtClean="0"/>
              <a:t>13-11-2025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5219A5-EDD2-9D39-52E1-7B572B2284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071A5B-B044-AFE2-02AB-7445F4D26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FCED8-92C6-4FE0-893B-0D9BDFE3919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513420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106B1D5-4A71-9316-AEC9-853F9B04204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D8EDC2-1C21-8611-5B45-8C62366DD1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84EAC2-C63D-E01C-D1E3-B1D2B0B48B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1931D6-998A-4116-A7B7-F5D0FF3AFC18}" type="datetimeFigureOut">
              <a:rPr lang="en-IN" smtClean="0"/>
              <a:t>13-11-2025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738662-A66F-7AD6-06C0-ECA781D78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543F0B-4F9C-4248-1715-6E1939B20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FCED8-92C6-4FE0-893B-0D9BDFE3919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025938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D90348-FEE9-7C15-BA59-DC37E6FEDD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F1E550-747F-3F99-6A5C-6589FB89F0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23214E-5523-FB37-714A-03B0ED9BE8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1931D6-998A-4116-A7B7-F5D0FF3AFC18}" type="datetimeFigureOut">
              <a:rPr lang="en-IN" smtClean="0"/>
              <a:t>13-11-2025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1DB17A-90CF-D328-981E-7CBAA462B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3FC4E6-E495-6C65-6943-A187E1358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FCED8-92C6-4FE0-893B-0D9BDFE3919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01316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312C21-6660-961F-40D1-53C8A22D5C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48E72A-FA46-D7FE-312B-E3DEF63BC4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9F0944-001F-C500-754A-CC091616B9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1931D6-998A-4116-A7B7-F5D0FF3AFC18}" type="datetimeFigureOut">
              <a:rPr lang="en-IN" smtClean="0"/>
              <a:t>13-11-2025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C7888-2366-9F2B-A69D-457F2A9B49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445A8A-53C4-586D-0E86-87671242F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FCED8-92C6-4FE0-893B-0D9BDFE3919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867647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C1E2E-1C3C-128D-D5A9-B1646CCC5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FD7C74-231B-2438-E318-9F2F23BD2FD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67487D-D5C8-B21D-57ED-5597E05619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22D1F4-0E7A-65C9-BAD2-9A0BA2241F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1931D6-998A-4116-A7B7-F5D0FF3AFC18}" type="datetimeFigureOut">
              <a:rPr lang="en-IN" smtClean="0"/>
              <a:t>13-11-2025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388630-1294-EB06-1B07-B11A8E2A9E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822FC7-E92D-44AE-FD6D-DCCA92EB72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FCED8-92C6-4FE0-893B-0D9BDFE3919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325578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C6849-03B8-4AD2-098C-26BCA55DBB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340A57-ECCC-82CC-CD3B-1F93CD22B3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6526B6-1D89-3F99-9B31-079655953E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8B1254-0AEE-F561-8A91-BEC48C29B2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1D00914-3F7B-8921-249E-1E6148EF8D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4650BBC-D45F-AB63-18A4-9CE2C71E8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1931D6-998A-4116-A7B7-F5D0FF3AFC18}" type="datetimeFigureOut">
              <a:rPr lang="en-IN" smtClean="0"/>
              <a:t>13-11-2025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15C87FF-BD14-602E-FCD4-828C00A4B9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B0C6D92-99B9-9212-0F81-C3BE642641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FCED8-92C6-4FE0-893B-0D9BDFE3919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465578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53FC6-13FF-7CE2-B1D6-8E2C9751D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704E30-FEF5-E0F4-A880-5C87BAC24A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1931D6-998A-4116-A7B7-F5D0FF3AFC18}" type="datetimeFigureOut">
              <a:rPr lang="en-IN" smtClean="0"/>
              <a:t>13-11-2025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871CF2-BAE2-99DE-F9AE-9CCB42DD12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7CE16E-BD4C-4E2D-44EF-64FED0EEAC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FCED8-92C6-4FE0-893B-0D9BDFE3919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86508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DDF2234-97FB-7BE4-9096-5FD3FBA49E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1931D6-998A-4116-A7B7-F5D0FF3AFC18}" type="datetimeFigureOut">
              <a:rPr lang="en-IN" smtClean="0"/>
              <a:t>13-11-2025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4D2A203-7683-CD08-2D8E-F88C8B7EE1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6AD42A-7A09-B684-9886-801113C8C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FCED8-92C6-4FE0-893B-0D9BDFE3919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472693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7884C-FEC0-0474-FE63-906501932A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715896-B144-956C-3AEA-7677F521BB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DD540A-565B-DD70-7B6E-45E1EB5748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9F7895-5765-A10C-EE03-E5551EBB4A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1931D6-998A-4116-A7B7-F5D0FF3AFC18}" type="datetimeFigureOut">
              <a:rPr lang="en-IN" smtClean="0"/>
              <a:t>13-11-2025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9CC7BB-8697-23E8-1083-826246BA98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4F799F-653E-7915-7B59-3278441A8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FCED8-92C6-4FE0-893B-0D9BDFE3919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96563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A0D155-CD7D-6A1D-49C6-840634C2BC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D60A421-ADDF-A2EF-D9CC-D4F641D1B82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F6433D-C435-3BD4-5215-88A80F4CCD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BBCA81-EEB0-75A5-A29F-D555329C67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1931D6-998A-4116-A7B7-F5D0FF3AFC18}" type="datetimeFigureOut">
              <a:rPr lang="en-IN" smtClean="0"/>
              <a:t>13-11-2025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9DC883-6BEF-A505-C732-64D6588BDC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EA20F1-7037-661E-7630-98591A0BA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FCED8-92C6-4FE0-893B-0D9BDFE3919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121047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541CFC7-E5A1-2142-5ACD-28790B8B36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C06660-DA62-99A5-D61C-806307BA94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9AD335-B588-B335-76EF-C36E1D5D3A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1931D6-998A-4116-A7B7-F5D0FF3AFC18}" type="datetimeFigureOut">
              <a:rPr lang="en-IN" smtClean="0"/>
              <a:t>13-11-2025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7B7721-293A-4EE0-B23C-D959CA734D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669EF6-9657-C89D-A7C7-3B9B3562C7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CDFCED8-92C6-4FE0-893B-0D9BDFE3919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36022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DA63E325-2D56-7C97-859A-33377D35BE88}"/>
              </a:ext>
            </a:extLst>
          </p:cNvPr>
          <p:cNvSpPr txBox="1"/>
          <p:nvPr/>
        </p:nvSpPr>
        <p:spPr>
          <a:xfrm>
            <a:off x="5093953" y="2845019"/>
            <a:ext cx="22794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Cavitation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B99A46B-1F27-5547-B70E-02F6F0E1A627}"/>
              </a:ext>
            </a:extLst>
          </p:cNvPr>
          <p:cNvSpPr txBox="1"/>
          <p:nvPr/>
        </p:nvSpPr>
        <p:spPr>
          <a:xfrm>
            <a:off x="4783034" y="3728571"/>
            <a:ext cx="29013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Vishnu Vijay</a:t>
            </a:r>
          </a:p>
          <a:p>
            <a:pPr algn="ctr"/>
            <a:r>
              <a:rPr lang="en-US" sz="2000" dirty="0"/>
              <a:t>vijay97vishnu@gmail.com</a:t>
            </a:r>
          </a:p>
        </p:txBody>
      </p:sp>
    </p:spTree>
    <p:extLst>
      <p:ext uri="{BB962C8B-B14F-4D97-AF65-F5344CB8AC3E}">
        <p14:creationId xmlns:p14="http://schemas.microsoft.com/office/powerpoint/2010/main" val="38718447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4A0C62-722A-895A-E49A-4A5E55B72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E02C0B-7073-5019-43ED-A3F1D38502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 descr="A close-up of a foot&#10;&#10;AI-generated content may be incorrect.">
            <a:extLst>
              <a:ext uri="{FF2B5EF4-FFF2-40B4-BE49-F238E27FC236}">
                <a16:creationId xmlns:a16="http://schemas.microsoft.com/office/drawing/2014/main" id="{5569EDB6-4D62-C6DE-E08D-817A801778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6789" y="5160556"/>
            <a:ext cx="3779854" cy="1542452"/>
          </a:xfrm>
          <a:prstGeom prst="rect">
            <a:avLst/>
          </a:prstGeom>
        </p:spPr>
      </p:pic>
      <p:pic>
        <p:nvPicPr>
          <p:cNvPr id="5" name="Picture 4" descr="A blue and white background with a letter h&#10;&#10;AI-generated content may be incorrect.">
            <a:extLst>
              <a:ext uri="{FF2B5EF4-FFF2-40B4-BE49-F238E27FC236}">
                <a16:creationId xmlns:a16="http://schemas.microsoft.com/office/drawing/2014/main" id="{5FFC124E-D7FB-65DD-71F5-82454AAA22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6788" y="3536879"/>
            <a:ext cx="3779854" cy="1524913"/>
          </a:xfrm>
          <a:prstGeom prst="rect">
            <a:avLst/>
          </a:prstGeom>
        </p:spPr>
      </p:pic>
      <p:pic>
        <p:nvPicPr>
          <p:cNvPr id="6" name="Picture 5" descr="A blue and white background with a square and a white object&#10;&#10;AI-generated content may be incorrect.">
            <a:extLst>
              <a:ext uri="{FF2B5EF4-FFF2-40B4-BE49-F238E27FC236}">
                <a16:creationId xmlns:a16="http://schemas.microsoft.com/office/drawing/2014/main" id="{298D78E2-0FF6-EB60-CEAF-4C52E94693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6788" y="1890541"/>
            <a:ext cx="3779854" cy="1539436"/>
          </a:xfrm>
          <a:prstGeom prst="rect">
            <a:avLst/>
          </a:prstGeom>
        </p:spPr>
      </p:pic>
      <p:pic>
        <p:nvPicPr>
          <p:cNvPr id="7" name="Picture 6" descr="A purple and white rectangles&#10;&#10;AI-generated content may be incorrect.">
            <a:extLst>
              <a:ext uri="{FF2B5EF4-FFF2-40B4-BE49-F238E27FC236}">
                <a16:creationId xmlns:a16="http://schemas.microsoft.com/office/drawing/2014/main" id="{2554EB0E-B009-8B89-DA47-F24AA499A6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6788" y="246473"/>
            <a:ext cx="3779854" cy="1545304"/>
          </a:xfrm>
          <a:prstGeom prst="rect">
            <a:avLst/>
          </a:prstGeom>
        </p:spPr>
      </p:pic>
      <p:pic>
        <p:nvPicPr>
          <p:cNvPr id="8" name="Picture 7" descr="A blue and white grid with a white background&#10;&#10;AI-generated content may be incorrect.">
            <a:extLst>
              <a:ext uri="{FF2B5EF4-FFF2-40B4-BE49-F238E27FC236}">
                <a16:creationId xmlns:a16="http://schemas.microsoft.com/office/drawing/2014/main" id="{0CA15236-1B4C-1C75-495A-22A8778744D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7460" y="5160556"/>
            <a:ext cx="3779854" cy="1525593"/>
          </a:xfrm>
          <a:prstGeom prst="rect">
            <a:avLst/>
          </a:prstGeom>
        </p:spPr>
      </p:pic>
      <p:pic>
        <p:nvPicPr>
          <p:cNvPr id="9" name="Picture 8" descr="A purple letter h with grid&#10;&#10;AI-generated content may be incorrect.">
            <a:extLst>
              <a:ext uri="{FF2B5EF4-FFF2-40B4-BE49-F238E27FC236}">
                <a16:creationId xmlns:a16="http://schemas.microsoft.com/office/drawing/2014/main" id="{2BF7D0A4-0620-94EC-0E31-D333418A0EA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7460" y="3536879"/>
            <a:ext cx="3779854" cy="1538441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24AD855D-7AD2-2302-F42D-7ECACDB434DB}"/>
              </a:ext>
            </a:extLst>
          </p:cNvPr>
          <p:cNvSpPr txBox="1">
            <a:spLocks/>
          </p:cNvSpPr>
          <p:nvPr/>
        </p:nvSpPr>
        <p:spPr>
          <a:xfrm>
            <a:off x="656607" y="263362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Vapor phase</a:t>
            </a:r>
          </a:p>
        </p:txBody>
      </p:sp>
      <p:pic>
        <p:nvPicPr>
          <p:cNvPr id="11" name="Picture 10" descr="A blue and white letter h&#10;&#10;AI-generated content may be incorrect.">
            <a:extLst>
              <a:ext uri="{FF2B5EF4-FFF2-40B4-BE49-F238E27FC236}">
                <a16:creationId xmlns:a16="http://schemas.microsoft.com/office/drawing/2014/main" id="{6D29E811-D934-3B2A-6138-80EE95357DA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3233" y="1890541"/>
            <a:ext cx="3794081" cy="153844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209BDC0-9D16-F247-C827-473EEAABF7EA}"/>
              </a:ext>
            </a:extLst>
          </p:cNvPr>
          <p:cNvSpPr txBox="1"/>
          <p:nvPr/>
        </p:nvSpPr>
        <p:spPr>
          <a:xfrm>
            <a:off x="1963436" y="1961159"/>
            <a:ext cx="785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0.5 </a:t>
            </a:r>
            <a:r>
              <a:rPr lang="el-GR" b="1" dirty="0"/>
              <a:t>Δ</a:t>
            </a:r>
            <a:r>
              <a:rPr lang="en-IN" b="1" dirty="0"/>
              <a:t>P</a:t>
            </a:r>
            <a:endParaRPr lang="en-IN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3071541-9D47-35F4-4373-EEF4DB2E08BD}"/>
              </a:ext>
            </a:extLst>
          </p:cNvPr>
          <p:cNvSpPr txBox="1"/>
          <p:nvPr/>
        </p:nvSpPr>
        <p:spPr>
          <a:xfrm>
            <a:off x="2046564" y="3595878"/>
            <a:ext cx="611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1 </a:t>
            </a:r>
            <a:r>
              <a:rPr lang="el-GR" b="1" dirty="0"/>
              <a:t>Δ</a:t>
            </a:r>
            <a:r>
              <a:rPr lang="en-IN" b="1" dirty="0"/>
              <a:t>P</a:t>
            </a:r>
            <a:endParaRPr lang="en-IN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23ED6E0-7E18-58B6-1F76-561BDD1A3B41}"/>
              </a:ext>
            </a:extLst>
          </p:cNvPr>
          <p:cNvSpPr txBox="1"/>
          <p:nvPr/>
        </p:nvSpPr>
        <p:spPr>
          <a:xfrm>
            <a:off x="2046563" y="5229090"/>
            <a:ext cx="785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1.5 </a:t>
            </a:r>
            <a:r>
              <a:rPr lang="el-GR" b="1" dirty="0"/>
              <a:t>Δ</a:t>
            </a:r>
            <a:r>
              <a:rPr lang="en-IN" b="1" dirty="0"/>
              <a:t>P</a:t>
            </a:r>
            <a:endParaRPr lang="en-IN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E4BC72D-9679-732F-AF92-E4049FF1264C}"/>
              </a:ext>
            </a:extLst>
          </p:cNvPr>
          <p:cNvSpPr txBox="1"/>
          <p:nvPr/>
        </p:nvSpPr>
        <p:spPr>
          <a:xfrm>
            <a:off x="6140581" y="391116"/>
            <a:ext cx="611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2 </a:t>
            </a:r>
            <a:r>
              <a:rPr lang="el-GR" b="1" dirty="0"/>
              <a:t>Δ</a:t>
            </a:r>
            <a:r>
              <a:rPr lang="en-IN" b="1" dirty="0"/>
              <a:t>P</a:t>
            </a:r>
            <a:endParaRPr lang="en-IN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7066A56-8289-E1A6-72A3-02B8BB4FA5D1}"/>
              </a:ext>
            </a:extLst>
          </p:cNvPr>
          <p:cNvSpPr txBox="1"/>
          <p:nvPr/>
        </p:nvSpPr>
        <p:spPr>
          <a:xfrm>
            <a:off x="6140580" y="2065526"/>
            <a:ext cx="785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2.5 </a:t>
            </a:r>
            <a:r>
              <a:rPr lang="el-GR" b="1" dirty="0"/>
              <a:t>Δ</a:t>
            </a:r>
            <a:r>
              <a:rPr lang="en-IN" b="1" dirty="0"/>
              <a:t>P</a:t>
            </a:r>
            <a:endParaRPr lang="en-IN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AC55483-4CBB-360E-E6FC-A5BF7667FDC4}"/>
              </a:ext>
            </a:extLst>
          </p:cNvPr>
          <p:cNvSpPr txBox="1"/>
          <p:nvPr/>
        </p:nvSpPr>
        <p:spPr>
          <a:xfrm>
            <a:off x="6140579" y="3689863"/>
            <a:ext cx="611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3 </a:t>
            </a:r>
            <a:r>
              <a:rPr lang="el-GR" b="1" dirty="0"/>
              <a:t>Δ</a:t>
            </a:r>
            <a:r>
              <a:rPr lang="en-IN" b="1" dirty="0"/>
              <a:t>P</a:t>
            </a:r>
            <a:endParaRPr lang="en-IN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08D1FD5-11DB-CA21-A60D-17B173E31364}"/>
              </a:ext>
            </a:extLst>
          </p:cNvPr>
          <p:cNvSpPr txBox="1"/>
          <p:nvPr/>
        </p:nvSpPr>
        <p:spPr>
          <a:xfrm>
            <a:off x="6140578" y="5294280"/>
            <a:ext cx="785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3.5 </a:t>
            </a:r>
            <a:r>
              <a:rPr lang="el-GR" b="1" dirty="0"/>
              <a:t>Δ</a:t>
            </a:r>
            <a:r>
              <a:rPr lang="en-IN" b="1" dirty="0"/>
              <a:t>P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097806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8FA6C4-F252-FF75-625C-8F8957AA8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9895F7-E494-7A31-D996-8F76CC6795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686A19F-07DF-E353-21BE-8F5A36179A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9227569"/>
              </p:ext>
            </p:extLst>
          </p:nvPr>
        </p:nvGraphicFramePr>
        <p:xfrm>
          <a:off x="1430482" y="393944"/>
          <a:ext cx="8302335" cy="6070112"/>
        </p:xfrm>
        <a:graphic>
          <a:graphicData uri="http://schemas.openxmlformats.org/drawingml/2006/table">
            <a:tbl>
              <a:tblPr/>
              <a:tblGrid>
                <a:gridCol w="1402773">
                  <a:extLst>
                    <a:ext uri="{9D8B030D-6E8A-4147-A177-3AD203B41FA5}">
                      <a16:colId xmlns:a16="http://schemas.microsoft.com/office/drawing/2014/main" val="1104427723"/>
                    </a:ext>
                  </a:extLst>
                </a:gridCol>
                <a:gridCol w="2680854">
                  <a:extLst>
                    <a:ext uri="{9D8B030D-6E8A-4147-A177-3AD203B41FA5}">
                      <a16:colId xmlns:a16="http://schemas.microsoft.com/office/drawing/2014/main" val="3875271401"/>
                    </a:ext>
                  </a:extLst>
                </a:gridCol>
                <a:gridCol w="4218708">
                  <a:extLst>
                    <a:ext uri="{9D8B030D-6E8A-4147-A177-3AD203B41FA5}">
                      <a16:colId xmlns:a16="http://schemas.microsoft.com/office/drawing/2014/main" val="2808262339"/>
                    </a:ext>
                  </a:extLst>
                </a:gridCol>
              </a:tblGrid>
              <a:tr h="190114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l-GR" sz="1400"/>
                        <a:t>Δ</a:t>
                      </a:r>
                      <a:r>
                        <a:rPr lang="en-IN" sz="1400">
                          <a:effectLst/>
                        </a:rPr>
                        <a:t>P</a:t>
                      </a:r>
                      <a:r>
                        <a:rPr lang="en-IN" sz="1400"/>
                        <a:t> Multiple</a:t>
                      </a:r>
                    </a:p>
                  </a:txBody>
                  <a:tcPr marL="35961" marR="35961" marT="17981" marB="179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1400"/>
                        <a:t>Observation</a:t>
                      </a:r>
                    </a:p>
                  </a:txBody>
                  <a:tcPr marL="35961" marR="35961" marT="17981" marB="179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1400"/>
                        <a:t>Inference</a:t>
                      </a:r>
                    </a:p>
                  </a:txBody>
                  <a:tcPr marL="35961" marR="35961" marT="17981" marB="179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4745474"/>
                  </a:ext>
                </a:extLst>
              </a:tr>
              <a:tr h="475284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1400" b="1">
                          <a:effectLst/>
                        </a:rPr>
                        <a:t>0.5</a:t>
                      </a:r>
                      <a:r>
                        <a:rPr lang="en-IN" sz="1400" b="1"/>
                        <a:t> to 1</a:t>
                      </a:r>
                      <a:r>
                        <a:rPr lang="el-GR" sz="1400" b="1"/>
                        <a:t>Δ</a:t>
                      </a:r>
                      <a:r>
                        <a:rPr lang="en-IN" sz="1400" b="1">
                          <a:effectLst/>
                        </a:rPr>
                        <a:t>P</a:t>
                      </a:r>
                      <a:endParaRPr lang="en-IN" sz="1400"/>
                    </a:p>
                  </a:txBody>
                  <a:tcPr marL="35961" marR="35961" marT="17981" marB="179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400"/>
                        <a:t>No vapor is visible (pure liquid flow).</a:t>
                      </a:r>
                    </a:p>
                  </a:txBody>
                  <a:tcPr marL="35961" marR="35961" marT="17981" marB="179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400" dirty="0">
                          <a:effectLst/>
                        </a:rPr>
                        <a:t>Cd​</a:t>
                      </a:r>
                      <a:r>
                        <a:rPr lang="en-US" sz="1400" dirty="0"/>
                        <a:t> should be constant, as observed in data (C</a:t>
                      </a:r>
                      <a:r>
                        <a:rPr lang="en-US" sz="1400" dirty="0">
                          <a:effectLst/>
                        </a:rPr>
                        <a:t>d</a:t>
                      </a:r>
                      <a:r>
                        <a:rPr lang="en-US" sz="1400" dirty="0"/>
                        <a:t>​≈0.247).</a:t>
                      </a:r>
                    </a:p>
                  </a:txBody>
                  <a:tcPr marL="35961" marR="35961" marT="17981" marB="179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1561549"/>
                  </a:ext>
                </a:extLst>
              </a:tr>
              <a:tr h="90304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l-GR" sz="1400" b="1" dirty="0">
                          <a:effectLst/>
                        </a:rPr>
                        <a:t>1.5Δ</a:t>
                      </a:r>
                      <a:r>
                        <a:rPr lang="en-IN" sz="1400" b="1" dirty="0">
                          <a:effectLst/>
                        </a:rPr>
                        <a:t>P</a:t>
                      </a:r>
                      <a:endParaRPr lang="en-IN" sz="1400" dirty="0"/>
                    </a:p>
                  </a:txBody>
                  <a:tcPr marL="35961" marR="35961" marT="17981" marB="179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400"/>
                        <a:t>A small, thin vapor cloud (cavity) starts to form just downstream of the sharp inlet corner.</a:t>
                      </a:r>
                    </a:p>
                  </a:txBody>
                  <a:tcPr marL="35961" marR="35961" marT="17981" marB="179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400" b="1"/>
                        <a:t>Cavitation Inception.</a:t>
                      </a:r>
                      <a:r>
                        <a:rPr lang="en-US" sz="1400"/>
                        <a:t> This is the point where the local pressure drops to the vapor pressure. C</a:t>
                      </a:r>
                      <a:r>
                        <a:rPr lang="en-US" sz="1400">
                          <a:effectLst/>
                        </a:rPr>
                        <a:t>d</a:t>
                      </a:r>
                      <a:r>
                        <a:rPr lang="en-US" sz="1400"/>
                        <a:t>​ remains stable for now (C</a:t>
                      </a:r>
                      <a:r>
                        <a:rPr lang="en-US" sz="1400">
                          <a:effectLst/>
                        </a:rPr>
                        <a:t>d</a:t>
                      </a:r>
                      <a:r>
                        <a:rPr lang="en-US" sz="1400"/>
                        <a:t>​≈0.286).</a:t>
                      </a:r>
                    </a:p>
                  </a:txBody>
                  <a:tcPr marL="35961" marR="35961" marT="17981" marB="179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9299025"/>
                  </a:ext>
                </a:extLst>
              </a:tr>
              <a:tr h="332698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l-GR" sz="1400" b="1">
                          <a:effectLst/>
                        </a:rPr>
                        <a:t>2Δ</a:t>
                      </a:r>
                      <a:r>
                        <a:rPr lang="en-IN" sz="1400" b="1">
                          <a:effectLst/>
                        </a:rPr>
                        <a:t>P</a:t>
                      </a:r>
                      <a:endParaRPr lang="en-IN" sz="1400"/>
                    </a:p>
                  </a:txBody>
                  <a:tcPr marL="35961" marR="35961" marT="17981" marB="179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400"/>
                        <a:t>The vapor cavity is larger and more pronounced.</a:t>
                      </a:r>
                    </a:p>
                  </a:txBody>
                  <a:tcPr marL="35961" marR="35961" marT="17981" marB="179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1400"/>
                        <a:t>Cavitation is now well-established.</a:t>
                      </a:r>
                    </a:p>
                  </a:txBody>
                  <a:tcPr marL="35961" marR="35961" marT="17981" marB="179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844944"/>
                  </a:ext>
                </a:extLst>
              </a:tr>
              <a:tr h="332698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l-GR" sz="1400" b="1">
                          <a:effectLst/>
                        </a:rPr>
                        <a:t>2.5Δ</a:t>
                      </a:r>
                      <a:r>
                        <a:rPr lang="en-IN" sz="1400" b="1">
                          <a:effectLst/>
                        </a:rPr>
                        <a:t>P</a:t>
                      </a:r>
                      <a:endParaRPr lang="en-IN" sz="1400"/>
                    </a:p>
                  </a:txBody>
                  <a:tcPr marL="35961" marR="35961" marT="17981" marB="179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400"/>
                        <a:t>The vapor cavity has grown significantly.</a:t>
                      </a:r>
                    </a:p>
                  </a:txBody>
                  <a:tcPr marL="35961" marR="35961" marT="17981" marB="179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400"/>
                        <a:t>Flow is now fully cavitating.</a:t>
                      </a:r>
                    </a:p>
                  </a:txBody>
                  <a:tcPr marL="35961" marR="35961" marT="17981" marB="179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565864"/>
                  </a:ext>
                </a:extLst>
              </a:tr>
              <a:tr h="133079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l-GR" sz="1400" b="1">
                          <a:effectLst/>
                        </a:rPr>
                        <a:t>3Δ</a:t>
                      </a:r>
                      <a:r>
                        <a:rPr lang="en-IN" sz="1400" b="1">
                          <a:effectLst/>
                        </a:rPr>
                        <a:t>P</a:t>
                      </a:r>
                      <a:endParaRPr lang="en-IN" sz="1400"/>
                    </a:p>
                  </a:txBody>
                  <a:tcPr marL="35961" marR="35961" marT="17981" marB="179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400"/>
                        <a:t>A very large, distinct vapor structure forms and detaches.</a:t>
                      </a:r>
                    </a:p>
                  </a:txBody>
                  <a:tcPr marL="35961" marR="35961" marT="17981" marB="179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400" b="1" dirty="0"/>
                        <a:t>Choking Onset.</a:t>
                      </a:r>
                      <a:r>
                        <a:rPr lang="en-US" sz="1400" dirty="0"/>
                        <a:t> The massive vapor cavity is restricting the flow, which aligns with the sudden, non-physical </a:t>
                      </a:r>
                      <a:r>
                        <a:rPr lang="en-US" sz="1400" b="1" dirty="0"/>
                        <a:t>drop</a:t>
                      </a:r>
                      <a:r>
                        <a:rPr lang="en-US" sz="1400" dirty="0"/>
                        <a:t> in the discharge </a:t>
                      </a:r>
                      <a:r>
                        <a:rPr lang="en-US" sz="1400" dirty="0" err="1">
                          <a:effectLst/>
                        </a:rPr>
                        <a:t>cfd</a:t>
                      </a:r>
                      <a:r>
                        <a:rPr lang="en-US" sz="1400" dirty="0"/>
                        <a:t>​ (and C</a:t>
                      </a:r>
                      <a:r>
                        <a:rPr lang="en-US" sz="1400" dirty="0">
                          <a:effectLst/>
                        </a:rPr>
                        <a:t>d</a:t>
                      </a:r>
                      <a:r>
                        <a:rPr lang="en-US" sz="1400" dirty="0"/>
                        <a:t>​≈0.0186) due to flow instability or a choking calculation error.</a:t>
                      </a:r>
                    </a:p>
                  </a:txBody>
                  <a:tcPr marL="35961" marR="35961" marT="17981" marB="179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596919"/>
                  </a:ext>
                </a:extLst>
              </a:tr>
              <a:tr h="2186307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l-GR" sz="1400" b="1" dirty="0">
                          <a:effectLst/>
                        </a:rPr>
                        <a:t>3.5Δ</a:t>
                      </a:r>
                      <a:r>
                        <a:rPr lang="en-IN" sz="1400" b="1" dirty="0">
                          <a:effectLst/>
                        </a:rPr>
                        <a:t>P</a:t>
                      </a:r>
                      <a:endParaRPr lang="en-IN" sz="1400" dirty="0"/>
                    </a:p>
                  </a:txBody>
                  <a:tcPr marL="35961" marR="35961" marT="17981" marB="179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400"/>
                        <a:t>The vapor cavity now fills the entire cross-section and extends far downstream.</a:t>
                      </a:r>
                    </a:p>
                  </a:txBody>
                  <a:tcPr marL="35961" marR="35961" marT="17981" marB="179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400" b="1" dirty="0"/>
                        <a:t>Choked Flow/</a:t>
                      </a:r>
                      <a:r>
                        <a:rPr lang="en-US" sz="1400" b="1" dirty="0" err="1"/>
                        <a:t>Supercavitation</a:t>
                      </a:r>
                      <a:r>
                        <a:rPr lang="en-US" sz="1400" b="1" dirty="0"/>
                        <a:t>.</a:t>
                      </a:r>
                      <a:r>
                        <a:rPr lang="en-US" sz="1400" dirty="0"/>
                        <a:t> The flow is completely choked, meaning the flow rate should no longer increase with increasing Δ</a:t>
                      </a:r>
                      <a:r>
                        <a:rPr lang="en-US" sz="1400" dirty="0">
                          <a:effectLst/>
                        </a:rPr>
                        <a:t>P</a:t>
                      </a:r>
                      <a:r>
                        <a:rPr lang="en-US" sz="1400" dirty="0"/>
                        <a:t>. The resulting C</a:t>
                      </a:r>
                      <a:r>
                        <a:rPr lang="en-US" sz="1400" dirty="0">
                          <a:effectLst/>
                        </a:rPr>
                        <a:t>d</a:t>
                      </a:r>
                      <a:r>
                        <a:rPr lang="en-US" sz="1400" dirty="0"/>
                        <a:t>​≈5.61 is a </a:t>
                      </a:r>
                      <a:r>
                        <a:rPr lang="en-US" sz="1400" b="1" dirty="0"/>
                        <a:t>severe numerical error</a:t>
                      </a:r>
                      <a:r>
                        <a:rPr lang="en-US" sz="1400" dirty="0"/>
                        <a:t> caused by the single-phase solver failing to handle this massive phase change correctly (as previously discussed, predicting non-physical negative pressures).</a:t>
                      </a:r>
                    </a:p>
                  </a:txBody>
                  <a:tcPr marL="35961" marR="35961" marT="17981" marB="179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36372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9663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C782FF-B178-617B-E714-6293102509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97B217-28FC-08EA-BC07-A660AC285E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8536A1DE-245B-1962-6EB9-8F4599F1E1E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65816059"/>
              </p:ext>
            </p:extLst>
          </p:nvPr>
        </p:nvGraphicFramePr>
        <p:xfrm>
          <a:off x="1045029" y="681037"/>
          <a:ext cx="4301836" cy="34218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F26C23B5-9709-C5F5-15AF-A1B05D9AE51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1586419"/>
              </p:ext>
            </p:extLst>
          </p:nvPr>
        </p:nvGraphicFramePr>
        <p:xfrm>
          <a:off x="5523510" y="780205"/>
          <a:ext cx="4301836" cy="32292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9C346899-A812-2676-7659-4BFB5AD81DFA}"/>
              </a:ext>
            </a:extLst>
          </p:cNvPr>
          <p:cNvSpPr txBox="1"/>
          <p:nvPr/>
        </p:nvSpPr>
        <p:spPr>
          <a:xfrm>
            <a:off x="1346365" y="4102925"/>
            <a:ext cx="817764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The second plot on the right shows a typical Cd vs </a:t>
            </a:r>
            <a:r>
              <a:rPr lang="el-GR" dirty="0"/>
              <a:t>Δ</a:t>
            </a:r>
            <a:r>
              <a:rPr lang="en-IN" dirty="0"/>
              <a:t>P plot for an orifice. The first plot shows the actual simulation results with the error.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The plot shows non-cavitating flow in the 0.5 to 1 </a:t>
            </a:r>
            <a:r>
              <a:rPr lang="el-GR" dirty="0"/>
              <a:t>Δ</a:t>
            </a:r>
            <a:r>
              <a:rPr lang="en-IN" dirty="0"/>
              <a:t>P range, a cavitating flow till the 2.5 </a:t>
            </a:r>
            <a:r>
              <a:rPr lang="el-GR" dirty="0"/>
              <a:t>Δ</a:t>
            </a:r>
            <a:r>
              <a:rPr lang="en-IN" dirty="0"/>
              <a:t>P range and then choked flow at 3 </a:t>
            </a:r>
            <a:r>
              <a:rPr lang="el-GR" dirty="0"/>
              <a:t>Δ</a:t>
            </a:r>
            <a:r>
              <a:rPr lang="en-IN" dirty="0"/>
              <a:t>P and then at 3.5 </a:t>
            </a:r>
            <a:r>
              <a:rPr lang="el-GR" dirty="0"/>
              <a:t>Δ</a:t>
            </a:r>
            <a:r>
              <a:rPr lang="en-IN" dirty="0"/>
              <a:t>P; there is a numerical error of the solver.</a:t>
            </a:r>
          </a:p>
        </p:txBody>
      </p:sp>
    </p:spTree>
    <p:extLst>
      <p:ext uri="{BB962C8B-B14F-4D97-AF65-F5344CB8AC3E}">
        <p14:creationId xmlns:p14="http://schemas.microsoft.com/office/powerpoint/2010/main" val="32544796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8D0184E-0F04-8FBF-DDFE-3F4DFB67B068}"/>
              </a:ext>
            </a:extLst>
          </p:cNvPr>
          <p:cNvSpPr txBox="1">
            <a:spLocks/>
          </p:cNvSpPr>
          <p:nvPr/>
        </p:nvSpPr>
        <p:spPr>
          <a:xfrm>
            <a:off x="0" y="-193838"/>
            <a:ext cx="4767943" cy="994172"/>
          </a:xfrm>
          <a:prstGeom prst="rect">
            <a:avLst/>
          </a:prstGeom>
        </p:spPr>
        <p:txBody>
          <a:bodyPr vert="horz" lIns="91440" tIns="45720" rIns="91440" bIns="45720" numCol="3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Journal Script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850484B-C6CE-0734-D25A-E2BBC9103401}"/>
              </a:ext>
            </a:extLst>
          </p:cNvPr>
          <p:cNvSpPr txBox="1"/>
          <p:nvPr/>
        </p:nvSpPr>
        <p:spPr>
          <a:xfrm>
            <a:off x="130629" y="0"/>
            <a:ext cx="11604171" cy="6878806"/>
          </a:xfrm>
          <a:prstGeom prst="rect">
            <a:avLst/>
          </a:prstGeom>
          <a:noFill/>
        </p:spPr>
        <p:txBody>
          <a:bodyPr wrap="square" numCol="3" rtlCol="0">
            <a:spAutoFit/>
          </a:bodyPr>
          <a:lstStyle/>
          <a:p>
            <a:endParaRPr lang="en-IN" sz="900" dirty="0"/>
          </a:p>
          <a:p>
            <a:endParaRPr lang="en-IN" sz="900" dirty="0"/>
          </a:p>
          <a:p>
            <a:endParaRPr lang="en-IN" sz="900" dirty="0"/>
          </a:p>
          <a:p>
            <a:r>
              <a:rPr lang="en-IN" sz="900" dirty="0"/>
              <a:t>/file/read-case-data "orifice.cas.h5"</a:t>
            </a:r>
          </a:p>
          <a:p>
            <a:r>
              <a:rPr lang="en-IN" sz="900" dirty="0"/>
              <a:t>ok</a:t>
            </a:r>
          </a:p>
          <a:p>
            <a:endParaRPr lang="en-IN" sz="900" dirty="0"/>
          </a:p>
          <a:p>
            <a:r>
              <a:rPr lang="en-IN" sz="900" dirty="0"/>
              <a:t>/solve/monitors/residual/print? yes</a:t>
            </a:r>
          </a:p>
          <a:p>
            <a:r>
              <a:rPr lang="en-IN" sz="900" dirty="0"/>
              <a:t>/solve/monitors/residual/plot? yes</a:t>
            </a:r>
          </a:p>
          <a:p>
            <a:endParaRPr lang="en-IN" sz="900" dirty="0"/>
          </a:p>
          <a:p>
            <a:r>
              <a:rPr lang="en-IN" sz="900" dirty="0"/>
              <a:t>/solve/report-definitions/add</a:t>
            </a:r>
          </a:p>
          <a:p>
            <a:r>
              <a:rPr lang="en-IN" sz="900" dirty="0" err="1"/>
              <a:t>mfr_outlet</a:t>
            </a:r>
            <a:endParaRPr lang="en-IN" sz="900" dirty="0"/>
          </a:p>
          <a:p>
            <a:r>
              <a:rPr lang="en-IN" sz="900" dirty="0"/>
              <a:t>flux</a:t>
            </a:r>
          </a:p>
          <a:p>
            <a:r>
              <a:rPr lang="en-IN" sz="900" dirty="0"/>
              <a:t>zone-names</a:t>
            </a:r>
          </a:p>
          <a:p>
            <a:r>
              <a:rPr lang="en-IN" sz="900" dirty="0"/>
              <a:t>outlet</a:t>
            </a:r>
          </a:p>
          <a:p>
            <a:r>
              <a:rPr lang="en-IN" sz="900" dirty="0"/>
              <a:t>()</a:t>
            </a:r>
          </a:p>
          <a:p>
            <a:r>
              <a:rPr lang="en-IN" sz="900" dirty="0"/>
              <a:t>quit</a:t>
            </a:r>
          </a:p>
          <a:p>
            <a:endParaRPr lang="en-IN" sz="900" dirty="0"/>
          </a:p>
          <a:p>
            <a:r>
              <a:rPr lang="en-IN" sz="900" dirty="0"/>
              <a:t>; --- Outlet 0.5 bar (50000 Pa) ---</a:t>
            </a:r>
          </a:p>
          <a:p>
            <a:r>
              <a:rPr lang="en-IN" sz="900" dirty="0"/>
              <a:t>/define/</a:t>
            </a:r>
            <a:r>
              <a:rPr lang="en-IN" sz="900" dirty="0" err="1"/>
              <a:t>boundarypressure</a:t>
            </a:r>
            <a:r>
              <a:rPr lang="en-IN" sz="900" dirty="0"/>
              <a:t>-conditions</a:t>
            </a:r>
          </a:p>
          <a:p>
            <a:r>
              <a:rPr lang="en-IN" sz="900" dirty="0"/>
              <a:t>set</a:t>
            </a:r>
          </a:p>
          <a:p>
            <a:r>
              <a:rPr lang="en-IN" sz="900" dirty="0"/>
              <a:t>pressure-outlet</a:t>
            </a:r>
          </a:p>
          <a:p>
            <a:r>
              <a:rPr lang="en-IN" sz="900" dirty="0"/>
              <a:t>outlet</a:t>
            </a:r>
          </a:p>
          <a:p>
            <a:r>
              <a:rPr lang="en-IN" sz="900" dirty="0"/>
              <a:t>()</a:t>
            </a:r>
          </a:p>
          <a:p>
            <a:r>
              <a:rPr lang="en-IN" sz="900" dirty="0"/>
              <a:t>mixture</a:t>
            </a:r>
          </a:p>
          <a:p>
            <a:r>
              <a:rPr lang="en-IN" sz="900" dirty="0"/>
              <a:t>gauge-pressure</a:t>
            </a:r>
          </a:p>
          <a:p>
            <a:r>
              <a:rPr lang="en-IN" sz="900" dirty="0"/>
              <a:t>no</a:t>
            </a:r>
          </a:p>
          <a:p>
            <a:r>
              <a:rPr lang="en-IN" sz="900" dirty="0"/>
              <a:t>50000</a:t>
            </a:r>
          </a:p>
          <a:p>
            <a:r>
              <a:rPr lang="en-IN" sz="900" dirty="0"/>
              <a:t>quit</a:t>
            </a:r>
          </a:p>
          <a:p>
            <a:endParaRPr lang="en-IN" sz="900" dirty="0"/>
          </a:p>
          <a:p>
            <a:r>
              <a:rPr lang="en-IN" sz="900" dirty="0"/>
              <a:t>/solve/initialize/</a:t>
            </a:r>
            <a:r>
              <a:rPr lang="en-IN" sz="900" dirty="0" err="1"/>
              <a:t>hyb</a:t>
            </a:r>
            <a:r>
              <a:rPr lang="en-IN" sz="900" dirty="0"/>
              <a:t>-initialization</a:t>
            </a:r>
          </a:p>
          <a:p>
            <a:r>
              <a:rPr lang="en-IN" sz="900" dirty="0"/>
              <a:t>yes</a:t>
            </a:r>
          </a:p>
          <a:p>
            <a:r>
              <a:rPr lang="en-IN" sz="900" dirty="0"/>
              <a:t>/solve/iterate 50</a:t>
            </a:r>
          </a:p>
          <a:p>
            <a:r>
              <a:rPr lang="en-IN" sz="900" dirty="0"/>
              <a:t>yes</a:t>
            </a:r>
          </a:p>
          <a:p>
            <a:r>
              <a:rPr lang="en-IN" sz="900" dirty="0"/>
              <a:t>/file/write-case-data "orifice0.5p.cas.h5"</a:t>
            </a:r>
          </a:p>
          <a:p>
            <a:r>
              <a:rPr lang="en-IN" sz="900" dirty="0"/>
              <a:t>yes</a:t>
            </a:r>
          </a:p>
          <a:p>
            <a:r>
              <a:rPr lang="en-IN" sz="900" dirty="0"/>
              <a:t>/file/write-data "orifice0.5p.dat.h5"</a:t>
            </a:r>
          </a:p>
          <a:p>
            <a:r>
              <a:rPr lang="en-IN" sz="900" dirty="0"/>
              <a:t>yes</a:t>
            </a:r>
          </a:p>
          <a:p>
            <a:endParaRPr lang="en-IN" sz="900" dirty="0"/>
          </a:p>
          <a:p>
            <a:endParaRPr lang="en-IN" sz="900" dirty="0"/>
          </a:p>
          <a:p>
            <a:r>
              <a:rPr lang="en-IN" sz="900" dirty="0"/>
              <a:t>; --- Outlet pressure 1.0 bar (100000 Pa) ---</a:t>
            </a:r>
          </a:p>
          <a:p>
            <a:r>
              <a:rPr lang="en-IN" sz="900" dirty="0"/>
              <a:t>/define/boundary-conditions</a:t>
            </a:r>
          </a:p>
          <a:p>
            <a:r>
              <a:rPr lang="en-IN" sz="900" dirty="0"/>
              <a:t>set</a:t>
            </a:r>
          </a:p>
          <a:p>
            <a:r>
              <a:rPr lang="en-IN" sz="900" dirty="0"/>
              <a:t>pressure-outlet</a:t>
            </a:r>
          </a:p>
          <a:p>
            <a:r>
              <a:rPr lang="en-IN" sz="900" dirty="0"/>
              <a:t>outlet</a:t>
            </a:r>
          </a:p>
          <a:p>
            <a:r>
              <a:rPr lang="en-IN" sz="900" dirty="0"/>
              <a:t>()</a:t>
            </a:r>
          </a:p>
          <a:p>
            <a:r>
              <a:rPr lang="en-IN" sz="900" dirty="0"/>
              <a:t>mixture</a:t>
            </a:r>
          </a:p>
          <a:p>
            <a:r>
              <a:rPr lang="en-IN" sz="900" dirty="0"/>
              <a:t>gauge-pressure</a:t>
            </a:r>
          </a:p>
          <a:p>
            <a:r>
              <a:rPr lang="en-IN" sz="900" dirty="0"/>
              <a:t>no</a:t>
            </a:r>
          </a:p>
          <a:p>
            <a:r>
              <a:rPr lang="en-IN" sz="900" dirty="0"/>
              <a:t>100000</a:t>
            </a:r>
          </a:p>
          <a:p>
            <a:r>
              <a:rPr lang="en-IN" sz="900" dirty="0"/>
              <a:t>quit</a:t>
            </a:r>
          </a:p>
          <a:p>
            <a:endParaRPr lang="en-IN" sz="900" dirty="0"/>
          </a:p>
          <a:p>
            <a:r>
              <a:rPr lang="en-IN" sz="900" dirty="0"/>
              <a:t>/solve/initialize/</a:t>
            </a:r>
            <a:r>
              <a:rPr lang="en-IN" sz="900" dirty="0" err="1"/>
              <a:t>hyb</a:t>
            </a:r>
            <a:r>
              <a:rPr lang="en-IN" sz="900" dirty="0"/>
              <a:t>-initialization</a:t>
            </a:r>
          </a:p>
          <a:p>
            <a:r>
              <a:rPr lang="en-IN" sz="900" dirty="0"/>
              <a:t>yes</a:t>
            </a:r>
          </a:p>
          <a:p>
            <a:r>
              <a:rPr lang="en-IN" sz="900" dirty="0"/>
              <a:t>/solve/iterate 50</a:t>
            </a:r>
          </a:p>
          <a:p>
            <a:r>
              <a:rPr lang="en-IN" sz="900" dirty="0"/>
              <a:t>yes</a:t>
            </a:r>
          </a:p>
          <a:p>
            <a:r>
              <a:rPr lang="en-IN" sz="900" dirty="0"/>
              <a:t>/file/write-case-data "orifice1p.cas.h5"</a:t>
            </a:r>
          </a:p>
          <a:p>
            <a:r>
              <a:rPr lang="en-IN" sz="900" dirty="0"/>
              <a:t>yes</a:t>
            </a:r>
          </a:p>
          <a:p>
            <a:r>
              <a:rPr lang="en-IN" sz="900" dirty="0"/>
              <a:t>/file/write-data "orifice1p.dat.h5"</a:t>
            </a:r>
          </a:p>
          <a:p>
            <a:r>
              <a:rPr lang="en-IN" sz="900" dirty="0"/>
              <a:t>yes</a:t>
            </a:r>
          </a:p>
          <a:p>
            <a:endParaRPr lang="en-IN" sz="900" dirty="0"/>
          </a:p>
          <a:p>
            <a:endParaRPr lang="en-IN" sz="900" dirty="0"/>
          </a:p>
          <a:p>
            <a:r>
              <a:rPr lang="en-IN" sz="900" dirty="0"/>
              <a:t>; --- Outlet pressure 1.5 bar (150000 Pa) ---</a:t>
            </a:r>
          </a:p>
          <a:p>
            <a:r>
              <a:rPr lang="en-IN" sz="900" dirty="0"/>
              <a:t>/define/boundary-conditions</a:t>
            </a:r>
          </a:p>
          <a:p>
            <a:r>
              <a:rPr lang="en-IN" sz="900" dirty="0"/>
              <a:t>set</a:t>
            </a:r>
          </a:p>
          <a:p>
            <a:r>
              <a:rPr lang="en-IN" sz="900" dirty="0"/>
              <a:t>pressure-outlet</a:t>
            </a:r>
          </a:p>
          <a:p>
            <a:r>
              <a:rPr lang="en-IN" sz="900" dirty="0"/>
              <a:t>outlet</a:t>
            </a:r>
          </a:p>
          <a:p>
            <a:r>
              <a:rPr lang="en-IN" sz="900" dirty="0"/>
              <a:t>()</a:t>
            </a:r>
          </a:p>
          <a:p>
            <a:r>
              <a:rPr lang="en-IN" sz="900" dirty="0"/>
              <a:t>mixture</a:t>
            </a:r>
          </a:p>
          <a:p>
            <a:r>
              <a:rPr lang="en-IN" sz="900" dirty="0"/>
              <a:t>gauge-pressure</a:t>
            </a:r>
          </a:p>
          <a:p>
            <a:r>
              <a:rPr lang="en-IN" sz="900" dirty="0"/>
              <a:t>no</a:t>
            </a:r>
          </a:p>
          <a:p>
            <a:r>
              <a:rPr lang="en-IN" sz="900" dirty="0"/>
              <a:t>150000</a:t>
            </a:r>
          </a:p>
          <a:p>
            <a:r>
              <a:rPr lang="en-IN" sz="900" dirty="0"/>
              <a:t>quit</a:t>
            </a:r>
          </a:p>
          <a:p>
            <a:endParaRPr lang="en-IN" sz="900" dirty="0"/>
          </a:p>
          <a:p>
            <a:r>
              <a:rPr lang="en-IN" sz="900" dirty="0"/>
              <a:t>/solve/initialize/</a:t>
            </a:r>
            <a:r>
              <a:rPr lang="en-IN" sz="900" dirty="0" err="1"/>
              <a:t>hyb</a:t>
            </a:r>
            <a:r>
              <a:rPr lang="en-IN" sz="900" dirty="0"/>
              <a:t>-initialization</a:t>
            </a:r>
          </a:p>
          <a:p>
            <a:r>
              <a:rPr lang="en-IN" sz="900" dirty="0"/>
              <a:t>yes</a:t>
            </a:r>
          </a:p>
          <a:p>
            <a:r>
              <a:rPr lang="en-IN" sz="900" dirty="0"/>
              <a:t>/solve/iterate 50</a:t>
            </a:r>
          </a:p>
          <a:p>
            <a:r>
              <a:rPr lang="en-IN" sz="900" dirty="0"/>
              <a:t>yes</a:t>
            </a:r>
          </a:p>
          <a:p>
            <a:r>
              <a:rPr lang="en-IN" sz="900" dirty="0"/>
              <a:t>/file/write-case-data "orifice1.5p.cas.h5"</a:t>
            </a:r>
          </a:p>
          <a:p>
            <a:r>
              <a:rPr lang="en-IN" sz="900" dirty="0"/>
              <a:t>yes</a:t>
            </a:r>
          </a:p>
          <a:p>
            <a:r>
              <a:rPr lang="en-IN" sz="900" dirty="0"/>
              <a:t>/file/write-data "orifice1.5p.dat.h5"</a:t>
            </a:r>
          </a:p>
          <a:p>
            <a:r>
              <a:rPr lang="en-IN" sz="900" dirty="0"/>
              <a:t>yes</a:t>
            </a:r>
          </a:p>
          <a:p>
            <a:endParaRPr lang="en-IN" sz="900" dirty="0"/>
          </a:p>
          <a:p>
            <a:r>
              <a:rPr lang="en-IN" sz="900" dirty="0"/>
              <a:t>; --- Outlet pressure 2.0 bar (200000 Pa) ---</a:t>
            </a:r>
          </a:p>
          <a:p>
            <a:r>
              <a:rPr lang="en-IN" sz="900" dirty="0"/>
              <a:t>/define/boundary-conditions</a:t>
            </a:r>
          </a:p>
          <a:p>
            <a:r>
              <a:rPr lang="en-IN" sz="900" dirty="0"/>
              <a:t>set</a:t>
            </a:r>
          </a:p>
          <a:p>
            <a:r>
              <a:rPr lang="en-IN" sz="900" dirty="0"/>
              <a:t>pressure-outlet</a:t>
            </a:r>
          </a:p>
          <a:p>
            <a:r>
              <a:rPr lang="en-IN" sz="900" dirty="0"/>
              <a:t>outlet</a:t>
            </a:r>
          </a:p>
          <a:p>
            <a:r>
              <a:rPr lang="en-IN" sz="900" dirty="0"/>
              <a:t>()</a:t>
            </a:r>
          </a:p>
          <a:p>
            <a:r>
              <a:rPr lang="en-IN" sz="900" dirty="0"/>
              <a:t>mixture</a:t>
            </a:r>
          </a:p>
          <a:p>
            <a:r>
              <a:rPr lang="en-IN" sz="900" dirty="0"/>
              <a:t>gauge-pressure</a:t>
            </a:r>
          </a:p>
          <a:p>
            <a:r>
              <a:rPr lang="en-IN" sz="900" dirty="0"/>
              <a:t>no</a:t>
            </a:r>
          </a:p>
          <a:p>
            <a:r>
              <a:rPr lang="en-IN" sz="900" dirty="0"/>
              <a:t>200000</a:t>
            </a:r>
          </a:p>
          <a:p>
            <a:r>
              <a:rPr lang="en-IN" sz="900" dirty="0"/>
              <a:t>quit</a:t>
            </a:r>
          </a:p>
          <a:p>
            <a:endParaRPr lang="en-IN" sz="900" dirty="0"/>
          </a:p>
          <a:p>
            <a:r>
              <a:rPr lang="en-IN" sz="900" dirty="0"/>
              <a:t>/solve/initialize/</a:t>
            </a:r>
            <a:r>
              <a:rPr lang="en-IN" sz="900" dirty="0" err="1"/>
              <a:t>hyb</a:t>
            </a:r>
            <a:r>
              <a:rPr lang="en-IN" sz="900" dirty="0"/>
              <a:t>-initialization</a:t>
            </a:r>
          </a:p>
          <a:p>
            <a:r>
              <a:rPr lang="en-IN" sz="900" dirty="0"/>
              <a:t>yes</a:t>
            </a:r>
          </a:p>
          <a:p>
            <a:r>
              <a:rPr lang="en-IN" sz="900" dirty="0"/>
              <a:t>/solve/iterate 50</a:t>
            </a:r>
          </a:p>
          <a:p>
            <a:r>
              <a:rPr lang="en-IN" sz="900" dirty="0"/>
              <a:t>yes</a:t>
            </a:r>
          </a:p>
          <a:p>
            <a:r>
              <a:rPr lang="en-IN" sz="900" dirty="0"/>
              <a:t>/file/write-case-data "orifice2p.cas.h5"</a:t>
            </a:r>
          </a:p>
          <a:p>
            <a:r>
              <a:rPr lang="en-IN" sz="900" dirty="0"/>
              <a:t>yes</a:t>
            </a:r>
          </a:p>
          <a:p>
            <a:r>
              <a:rPr lang="en-IN" sz="900" dirty="0"/>
              <a:t>/file/write-data "orifice2p.dat.h5"</a:t>
            </a:r>
          </a:p>
          <a:p>
            <a:r>
              <a:rPr lang="en-IN" sz="900" dirty="0"/>
              <a:t>yes</a:t>
            </a:r>
          </a:p>
          <a:p>
            <a:endParaRPr lang="en-IN" sz="900" dirty="0"/>
          </a:p>
          <a:p>
            <a:r>
              <a:rPr lang="en-IN" sz="900" dirty="0"/>
              <a:t>; --- Outlet pressure 2.5 bar (250000 Pa) ---</a:t>
            </a:r>
          </a:p>
          <a:p>
            <a:r>
              <a:rPr lang="en-IN" sz="900" dirty="0"/>
              <a:t>/define/boundary-conditions</a:t>
            </a:r>
          </a:p>
          <a:p>
            <a:r>
              <a:rPr lang="en-IN" sz="900" dirty="0"/>
              <a:t>set</a:t>
            </a:r>
          </a:p>
          <a:p>
            <a:r>
              <a:rPr lang="en-IN" sz="900" dirty="0"/>
              <a:t>pressure-outlet</a:t>
            </a:r>
          </a:p>
          <a:p>
            <a:r>
              <a:rPr lang="en-IN" sz="900" dirty="0"/>
              <a:t>outlet</a:t>
            </a:r>
          </a:p>
          <a:p>
            <a:r>
              <a:rPr lang="en-IN" sz="900" dirty="0"/>
              <a:t>()</a:t>
            </a:r>
          </a:p>
          <a:p>
            <a:r>
              <a:rPr lang="en-IN" sz="900" dirty="0"/>
              <a:t>mixture</a:t>
            </a:r>
          </a:p>
          <a:p>
            <a:r>
              <a:rPr lang="en-IN" sz="900" dirty="0"/>
              <a:t>gauge-pressure</a:t>
            </a:r>
          </a:p>
          <a:p>
            <a:r>
              <a:rPr lang="en-IN" sz="900" dirty="0"/>
              <a:t>no</a:t>
            </a:r>
          </a:p>
          <a:p>
            <a:r>
              <a:rPr lang="en-IN" sz="900" dirty="0"/>
              <a:t>250000</a:t>
            </a:r>
          </a:p>
          <a:p>
            <a:r>
              <a:rPr lang="en-IN" sz="900" dirty="0"/>
              <a:t>quit</a:t>
            </a:r>
          </a:p>
          <a:p>
            <a:endParaRPr lang="en-IN" sz="900" dirty="0"/>
          </a:p>
          <a:p>
            <a:r>
              <a:rPr lang="en-IN" sz="900" dirty="0"/>
              <a:t>/solve/initialize/</a:t>
            </a:r>
            <a:r>
              <a:rPr lang="en-IN" sz="900" dirty="0" err="1"/>
              <a:t>hyb</a:t>
            </a:r>
            <a:r>
              <a:rPr lang="en-IN" sz="900" dirty="0"/>
              <a:t>-initialization</a:t>
            </a:r>
          </a:p>
          <a:p>
            <a:r>
              <a:rPr lang="en-IN" sz="900" dirty="0"/>
              <a:t>yes</a:t>
            </a:r>
          </a:p>
          <a:p>
            <a:r>
              <a:rPr lang="en-IN" sz="900" dirty="0"/>
              <a:t>/solve/iterate 50</a:t>
            </a:r>
          </a:p>
          <a:p>
            <a:r>
              <a:rPr lang="en-IN" sz="900" dirty="0"/>
              <a:t>yes</a:t>
            </a:r>
          </a:p>
          <a:p>
            <a:r>
              <a:rPr lang="en-IN" sz="900" dirty="0"/>
              <a:t>/file/write-case-data "orifice2.5p.cas.h5"</a:t>
            </a:r>
          </a:p>
          <a:p>
            <a:r>
              <a:rPr lang="en-IN" sz="900" dirty="0"/>
              <a:t>yes</a:t>
            </a:r>
          </a:p>
          <a:p>
            <a:r>
              <a:rPr lang="en-IN" sz="900" dirty="0"/>
              <a:t>/file/write-data "orifice2.5p.dat.h5"</a:t>
            </a:r>
          </a:p>
          <a:p>
            <a:r>
              <a:rPr lang="en-IN" sz="900" dirty="0"/>
              <a:t>yes</a:t>
            </a:r>
          </a:p>
          <a:p>
            <a:endParaRPr lang="en-IN" sz="900" dirty="0"/>
          </a:p>
          <a:p>
            <a:endParaRPr lang="en-IN" sz="900" dirty="0"/>
          </a:p>
          <a:p>
            <a:r>
              <a:rPr lang="en-IN" sz="900" dirty="0"/>
              <a:t>; --- Outlet pressure 3.0 bar (300000 Pa) ---</a:t>
            </a:r>
          </a:p>
          <a:p>
            <a:r>
              <a:rPr lang="en-IN" sz="900" dirty="0"/>
              <a:t>/define/boundary-conditions</a:t>
            </a:r>
          </a:p>
          <a:p>
            <a:r>
              <a:rPr lang="en-IN" sz="900" dirty="0"/>
              <a:t>set</a:t>
            </a:r>
          </a:p>
          <a:p>
            <a:r>
              <a:rPr lang="en-IN" sz="900" dirty="0"/>
              <a:t>pressure-outlet</a:t>
            </a:r>
          </a:p>
          <a:p>
            <a:r>
              <a:rPr lang="en-IN" sz="900" dirty="0"/>
              <a:t>outlet</a:t>
            </a:r>
          </a:p>
          <a:p>
            <a:r>
              <a:rPr lang="en-IN" sz="900" dirty="0"/>
              <a:t>()</a:t>
            </a:r>
          </a:p>
          <a:p>
            <a:r>
              <a:rPr lang="en-IN" sz="900" dirty="0"/>
              <a:t>mixture</a:t>
            </a:r>
          </a:p>
          <a:p>
            <a:r>
              <a:rPr lang="en-IN" sz="900" dirty="0"/>
              <a:t>gauge-pressure</a:t>
            </a:r>
          </a:p>
          <a:p>
            <a:r>
              <a:rPr lang="en-IN" sz="900" dirty="0"/>
              <a:t>no</a:t>
            </a:r>
          </a:p>
          <a:p>
            <a:r>
              <a:rPr lang="en-IN" sz="900" dirty="0"/>
              <a:t>300000</a:t>
            </a:r>
          </a:p>
          <a:p>
            <a:r>
              <a:rPr lang="en-IN" sz="900" dirty="0"/>
              <a:t>quit</a:t>
            </a:r>
          </a:p>
          <a:p>
            <a:endParaRPr lang="en-IN" sz="900" dirty="0"/>
          </a:p>
          <a:p>
            <a:r>
              <a:rPr lang="en-IN" sz="900" dirty="0"/>
              <a:t>/solve/initialize/</a:t>
            </a:r>
            <a:r>
              <a:rPr lang="en-IN" sz="900" dirty="0" err="1"/>
              <a:t>hyb</a:t>
            </a:r>
            <a:r>
              <a:rPr lang="en-IN" sz="900" dirty="0"/>
              <a:t>-initialization</a:t>
            </a:r>
          </a:p>
          <a:p>
            <a:r>
              <a:rPr lang="en-IN" sz="900" dirty="0"/>
              <a:t>yes</a:t>
            </a:r>
          </a:p>
          <a:p>
            <a:r>
              <a:rPr lang="en-IN" sz="900" dirty="0"/>
              <a:t>/solve/iterate 50</a:t>
            </a:r>
          </a:p>
          <a:p>
            <a:r>
              <a:rPr lang="en-IN" sz="900" dirty="0"/>
              <a:t>yes</a:t>
            </a:r>
          </a:p>
          <a:p>
            <a:r>
              <a:rPr lang="en-IN" sz="900" dirty="0"/>
              <a:t>/file/write-case-data "orifice3p.cas.h5"</a:t>
            </a:r>
          </a:p>
          <a:p>
            <a:r>
              <a:rPr lang="en-IN" sz="900" dirty="0"/>
              <a:t>yes</a:t>
            </a:r>
          </a:p>
          <a:p>
            <a:r>
              <a:rPr lang="en-IN" sz="900" dirty="0"/>
              <a:t>/file/write-data "orifice3p.dat.h5"</a:t>
            </a:r>
          </a:p>
          <a:p>
            <a:r>
              <a:rPr lang="en-IN" sz="900" dirty="0"/>
              <a:t>yes</a:t>
            </a:r>
          </a:p>
          <a:p>
            <a:endParaRPr lang="en-IN" sz="900" dirty="0"/>
          </a:p>
        </p:txBody>
      </p:sp>
    </p:spTree>
    <p:extLst>
      <p:ext uri="{BB962C8B-B14F-4D97-AF65-F5344CB8AC3E}">
        <p14:creationId xmlns:p14="http://schemas.microsoft.com/office/powerpoint/2010/main" val="2678457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466954-6D91-D396-173D-66D9D38C89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E3C503-1B15-20BF-F24C-0D4ADF0F38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677024A9-C44A-FB2D-DE99-E8E9B04543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1825625"/>
            <a:ext cx="5195455" cy="354118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19CB015-978A-7822-8DF0-0BA625125E45}"/>
              </a:ext>
            </a:extLst>
          </p:cNvPr>
          <p:cNvSpPr txBox="1"/>
          <p:nvPr/>
        </p:nvSpPr>
        <p:spPr>
          <a:xfrm>
            <a:off x="7086600" y="3179619"/>
            <a:ext cx="33562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Every run produced a written file as dated and timed as shown.</a:t>
            </a:r>
          </a:p>
        </p:txBody>
      </p:sp>
    </p:spTree>
    <p:extLst>
      <p:ext uri="{BB962C8B-B14F-4D97-AF65-F5344CB8AC3E}">
        <p14:creationId xmlns:p14="http://schemas.microsoft.com/office/powerpoint/2010/main" val="42504802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D1D3D-9B06-1047-4C25-DA20661D50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1B2E9D-CFD3-59E8-35BE-9398039615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97ECA18-EDB3-E905-6C95-84EFFD8AE20A}"/>
              </a:ext>
            </a:extLst>
          </p:cNvPr>
          <p:cNvSpPr txBox="1">
            <a:spLocks/>
          </p:cNvSpPr>
          <p:nvPr/>
        </p:nvSpPr>
        <p:spPr>
          <a:xfrm>
            <a:off x="759278" y="680502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>
                <a:solidFill>
                  <a:schemeClr val="accent1">
                    <a:lumMod val="50000"/>
                  </a:schemeClr>
                </a:solidFill>
              </a:rPr>
              <a:t>Conclusion</a:t>
            </a:r>
            <a:endParaRPr 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2388DE-8DCF-AC0B-FA65-6209EA73292A}"/>
              </a:ext>
            </a:extLst>
          </p:cNvPr>
          <p:cNvSpPr txBox="1"/>
          <p:nvPr/>
        </p:nvSpPr>
        <p:spPr>
          <a:xfrm>
            <a:off x="930728" y="1674674"/>
            <a:ext cx="852054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The extreme nonphysical velocity is a direct consequence of single-phase CFD solvers calculating nonphysical, highly negative static pressures.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The instability is probably because of the presence of turbulence due to phase 2, and the solver is solving in steady state.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The simulation was run successfully to understand, plot and visualise the vapour phase.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9DA9BC-EA6A-BF61-E786-3D521A453832}"/>
              </a:ext>
            </a:extLst>
          </p:cNvPr>
          <p:cNvSpPr txBox="1"/>
          <p:nvPr/>
        </p:nvSpPr>
        <p:spPr>
          <a:xfrm>
            <a:off x="930728" y="3379271"/>
            <a:ext cx="82607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It is easy to simulate multiple runs using the Journal script.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Automations save time in setting up the cases.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448722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10E60A-19AB-5639-26CD-D9CD39E00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9A7890-C753-CFBD-324E-CDDA986849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A498EE5-5420-97BB-DC84-BFB9D9B368EC}"/>
              </a:ext>
            </a:extLst>
          </p:cNvPr>
          <p:cNvSpPr txBox="1">
            <a:spLocks/>
          </p:cNvSpPr>
          <p:nvPr/>
        </p:nvSpPr>
        <p:spPr>
          <a:xfrm>
            <a:off x="838200" y="578553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>
                <a:solidFill>
                  <a:schemeClr val="accent1">
                    <a:lumMod val="50000"/>
                  </a:schemeClr>
                </a:solidFill>
              </a:rPr>
              <a:t>Objective</a:t>
            </a:r>
            <a:endParaRPr 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673B90-BB24-3F8E-533A-E19F63D28B5B}"/>
              </a:ext>
            </a:extLst>
          </p:cNvPr>
          <p:cNvSpPr txBox="1"/>
          <p:nvPr/>
        </p:nvSpPr>
        <p:spPr>
          <a:xfrm>
            <a:off x="838200" y="1572725"/>
            <a:ext cx="81545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2400" dirty="0"/>
              <a:t> The objective of this study is to </a:t>
            </a:r>
            <a:r>
              <a:rPr lang="en-US" sz="2400" dirty="0" err="1"/>
              <a:t>analyse</a:t>
            </a:r>
            <a:r>
              <a:rPr lang="en-US" sz="2400" dirty="0"/>
              <a:t> the cavitation process in an orifice meter.</a:t>
            </a:r>
          </a:p>
        </p:txBody>
      </p:sp>
    </p:spTree>
    <p:extLst>
      <p:ext uri="{BB962C8B-B14F-4D97-AF65-F5344CB8AC3E}">
        <p14:creationId xmlns:p14="http://schemas.microsoft.com/office/powerpoint/2010/main" val="578127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FEF94-48CE-BEDB-DDEF-A07DE33DF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2E448E-38E1-AFAF-9900-7566A8EC49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127D72-9FE2-3A77-0646-69B0EC119ACC}"/>
              </a:ext>
            </a:extLst>
          </p:cNvPr>
          <p:cNvSpPr txBox="1">
            <a:spLocks/>
          </p:cNvSpPr>
          <p:nvPr/>
        </p:nvSpPr>
        <p:spPr>
          <a:xfrm>
            <a:off x="1162050" y="365125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>
                <a:solidFill>
                  <a:schemeClr val="accent1">
                    <a:lumMod val="50000"/>
                  </a:schemeClr>
                </a:solidFill>
              </a:rPr>
              <a:t>Geometry</a:t>
            </a:r>
            <a:endParaRPr 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64BEEF-466F-2A2A-0B92-AC8C57E2F7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1155241"/>
            <a:ext cx="9144000" cy="48391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27361A1-4293-307C-984E-E6AA6B3C2F2E}"/>
              </a:ext>
            </a:extLst>
          </p:cNvPr>
          <p:cNvSpPr txBox="1"/>
          <p:nvPr/>
        </p:nvSpPr>
        <p:spPr>
          <a:xfrm>
            <a:off x="1572491" y="5486728"/>
            <a:ext cx="608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Inlet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9B8153-AC2E-51E3-E9B9-F21897F79EA5}"/>
              </a:ext>
            </a:extLst>
          </p:cNvPr>
          <p:cNvSpPr txBox="1"/>
          <p:nvPr/>
        </p:nvSpPr>
        <p:spPr>
          <a:xfrm>
            <a:off x="5562600" y="4187865"/>
            <a:ext cx="806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Orifice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D4F4A3E-FBFE-6489-BD61-4956AC134925}"/>
              </a:ext>
            </a:extLst>
          </p:cNvPr>
          <p:cNvSpPr txBox="1"/>
          <p:nvPr/>
        </p:nvSpPr>
        <p:spPr>
          <a:xfrm>
            <a:off x="9272155" y="3390135"/>
            <a:ext cx="779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Outlet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F1A270-F696-D1A1-EBF0-8F963C1BE467}"/>
              </a:ext>
            </a:extLst>
          </p:cNvPr>
          <p:cNvSpPr txBox="1"/>
          <p:nvPr/>
        </p:nvSpPr>
        <p:spPr>
          <a:xfrm>
            <a:off x="5105400" y="1557424"/>
            <a:ext cx="653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walls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4EF4237-09A3-24EF-6686-6A89BEA640F5}"/>
              </a:ext>
            </a:extLst>
          </p:cNvPr>
          <p:cNvCxnSpPr>
            <a:cxnSpLocks/>
          </p:cNvCxnSpPr>
          <p:nvPr/>
        </p:nvCxnSpPr>
        <p:spPr>
          <a:xfrm flipV="1">
            <a:off x="2019300" y="4800928"/>
            <a:ext cx="519545" cy="685800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97364F2-0911-70AB-5DDC-58C4A38175A9}"/>
              </a:ext>
            </a:extLst>
          </p:cNvPr>
          <p:cNvCxnSpPr>
            <a:cxnSpLocks/>
          </p:cNvCxnSpPr>
          <p:nvPr/>
        </p:nvCxnSpPr>
        <p:spPr>
          <a:xfrm flipH="1" flipV="1">
            <a:off x="5297186" y="3938483"/>
            <a:ext cx="274561" cy="434048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BBB1B05-FB72-4269-C09D-1505E0965530}"/>
              </a:ext>
            </a:extLst>
          </p:cNvPr>
          <p:cNvCxnSpPr>
            <a:cxnSpLocks/>
          </p:cNvCxnSpPr>
          <p:nvPr/>
        </p:nvCxnSpPr>
        <p:spPr>
          <a:xfrm flipH="1">
            <a:off x="4970318" y="1926756"/>
            <a:ext cx="440371" cy="810456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816EDDD-909B-F70D-DB98-5D8D2AB8D3BC}"/>
              </a:ext>
            </a:extLst>
          </p:cNvPr>
          <p:cNvCxnSpPr>
            <a:cxnSpLocks/>
          </p:cNvCxnSpPr>
          <p:nvPr/>
        </p:nvCxnSpPr>
        <p:spPr>
          <a:xfrm flipH="1" flipV="1">
            <a:off x="9260871" y="3219969"/>
            <a:ext cx="135752" cy="342900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91A21902-AB8E-05A5-CAEB-5489BBF7E77C}"/>
              </a:ext>
            </a:extLst>
          </p:cNvPr>
          <p:cNvSpPr txBox="1"/>
          <p:nvPr/>
        </p:nvSpPr>
        <p:spPr>
          <a:xfrm>
            <a:off x="3037609" y="5994361"/>
            <a:ext cx="25152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Figure: Orifice geometry </a:t>
            </a:r>
          </a:p>
        </p:txBody>
      </p:sp>
    </p:spTree>
    <p:extLst>
      <p:ext uri="{BB962C8B-B14F-4D97-AF65-F5344CB8AC3E}">
        <p14:creationId xmlns:p14="http://schemas.microsoft.com/office/powerpoint/2010/main" val="2615347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078DD-38B8-BFEB-FB0D-8A7E2F385C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4FF174-4EFC-40A8-2617-D922C2EFC2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118B81F-972E-1DED-A8EE-BE24CA4F77D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>
                <a:solidFill>
                  <a:schemeClr val="accent1">
                    <a:lumMod val="50000"/>
                  </a:schemeClr>
                </a:solidFill>
              </a:rPr>
              <a:t>Mesh</a:t>
            </a:r>
            <a:endParaRPr 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6117485-4010-2BB4-262A-1904AD1CD7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5038172"/>
              </p:ext>
            </p:extLst>
          </p:nvPr>
        </p:nvGraphicFramePr>
        <p:xfrm>
          <a:off x="5732319" y="598346"/>
          <a:ext cx="4135582" cy="3017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2736">
                  <a:extLst>
                    <a:ext uri="{9D8B030D-6E8A-4147-A177-3AD203B41FA5}">
                      <a16:colId xmlns:a16="http://schemas.microsoft.com/office/drawing/2014/main" val="2896253270"/>
                    </a:ext>
                  </a:extLst>
                </a:gridCol>
                <a:gridCol w="1812846">
                  <a:extLst>
                    <a:ext uri="{9D8B030D-6E8A-4147-A177-3AD203B41FA5}">
                      <a16:colId xmlns:a16="http://schemas.microsoft.com/office/drawing/2014/main" val="819458907"/>
                    </a:ext>
                  </a:extLst>
                </a:gridCol>
              </a:tblGrid>
              <a:tr h="213995">
                <a:tc gridSpan="2">
                  <a:txBody>
                    <a:bodyPr/>
                    <a:lstStyle/>
                    <a:p>
                      <a:r>
                        <a:rPr lang="en-IN" sz="1600" dirty="0"/>
                        <a:t>Mesh Details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1202554"/>
                  </a:ext>
                </a:extLst>
              </a:tr>
              <a:tr h="213995">
                <a:tc>
                  <a:txBody>
                    <a:bodyPr/>
                    <a:lstStyle/>
                    <a:p>
                      <a:r>
                        <a:rPr lang="en-IN" sz="1600" dirty="0"/>
                        <a:t>Local sizing(face sizing)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5297992"/>
                  </a:ext>
                </a:extLst>
              </a:tr>
              <a:tr h="213995">
                <a:tc>
                  <a:txBody>
                    <a:bodyPr/>
                    <a:lstStyle/>
                    <a:p>
                      <a:r>
                        <a:rPr lang="en-IN" sz="1600" dirty="0" err="1"/>
                        <a:t>Orifice_wall</a:t>
                      </a:r>
                      <a:endParaRPr lang="en-IN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0.244mm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0284941"/>
                  </a:ext>
                </a:extLst>
              </a:tr>
              <a:tr h="213995">
                <a:tc>
                  <a:txBody>
                    <a:bodyPr/>
                    <a:lstStyle/>
                    <a:p>
                      <a:r>
                        <a:rPr lang="en-IN" sz="1600" dirty="0"/>
                        <a:t>Max-surface 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3mm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4195368"/>
                  </a:ext>
                </a:extLst>
              </a:tr>
              <a:tr h="213995">
                <a:tc>
                  <a:txBody>
                    <a:bodyPr/>
                    <a:lstStyle/>
                    <a:p>
                      <a:r>
                        <a:rPr lang="en-IN" sz="1600" dirty="0"/>
                        <a:t>Boundary layers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2457247"/>
                  </a:ext>
                </a:extLst>
              </a:tr>
              <a:tr h="213995">
                <a:tc>
                  <a:txBody>
                    <a:bodyPr/>
                    <a:lstStyle/>
                    <a:p>
                      <a:r>
                        <a:rPr lang="en-IN" sz="1600" dirty="0"/>
                        <a:t>Offset method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Smooth transition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2268524"/>
                  </a:ext>
                </a:extLst>
              </a:tr>
              <a:tr h="213995">
                <a:tc>
                  <a:txBody>
                    <a:bodyPr/>
                    <a:lstStyle/>
                    <a:p>
                      <a:r>
                        <a:rPr lang="en-IN" sz="1600" dirty="0"/>
                        <a:t>Transition ratio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0.272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1601668"/>
                  </a:ext>
                </a:extLst>
              </a:tr>
              <a:tr h="213995">
                <a:tc>
                  <a:txBody>
                    <a:bodyPr/>
                    <a:lstStyle/>
                    <a:p>
                      <a:r>
                        <a:rPr lang="en-IN" sz="1600" dirty="0"/>
                        <a:t>Growth 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1.2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0117095"/>
                  </a:ext>
                </a:extLst>
              </a:tr>
              <a:tr h="213995">
                <a:tc>
                  <a:txBody>
                    <a:bodyPr/>
                    <a:lstStyle/>
                    <a:p>
                      <a:r>
                        <a:rPr lang="en-IN" sz="1600" dirty="0"/>
                        <a:t>Cell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dirty="0" err="1"/>
                        <a:t>Polyhedra</a:t>
                      </a:r>
                      <a:endParaRPr lang="en-IN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4869279"/>
                  </a:ext>
                </a:extLst>
              </a:tr>
            </a:tbl>
          </a:graphicData>
        </a:graphic>
      </p:graphicFrame>
      <p:pic>
        <p:nvPicPr>
          <p:cNvPr id="6" name="Picture 5" descr="A purple letter h with black dots&#10;&#10;AI-generated content may be incorrect.">
            <a:extLst>
              <a:ext uri="{FF2B5EF4-FFF2-40B4-BE49-F238E27FC236}">
                <a16:creationId xmlns:a16="http://schemas.microsoft.com/office/drawing/2014/main" id="{58D08F7E-8D9F-E59C-6A79-0F0E421870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359297"/>
            <a:ext cx="4894118" cy="2166178"/>
          </a:xfrm>
          <a:prstGeom prst="rect">
            <a:avLst/>
          </a:prstGeom>
        </p:spPr>
      </p:pic>
      <p:pic>
        <p:nvPicPr>
          <p:cNvPr id="7" name="Picture 6" descr="A purple and black hexagons&#10;&#10;AI-generated content may be incorrect.">
            <a:extLst>
              <a:ext uri="{FF2B5EF4-FFF2-40B4-BE49-F238E27FC236}">
                <a16:creationId xmlns:a16="http://schemas.microsoft.com/office/drawing/2014/main" id="{D032EE8E-0270-6139-75A1-B86FB2FBDB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357622"/>
            <a:ext cx="4790209" cy="197601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774B7DA-A4D6-566B-9996-F4EB1860DEE6}"/>
              </a:ext>
            </a:extLst>
          </p:cNvPr>
          <p:cNvSpPr txBox="1"/>
          <p:nvPr/>
        </p:nvSpPr>
        <p:spPr>
          <a:xfrm>
            <a:off x="1975684" y="3459368"/>
            <a:ext cx="14592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Figure: Mesh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BFCC04E-E094-F2D2-D054-C2C0AED29580}"/>
              </a:ext>
            </a:extLst>
          </p:cNvPr>
          <p:cNvSpPr txBox="1"/>
          <p:nvPr/>
        </p:nvSpPr>
        <p:spPr>
          <a:xfrm>
            <a:off x="1975684" y="6457693"/>
            <a:ext cx="23854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Figure: Boundary layers</a:t>
            </a:r>
          </a:p>
        </p:txBody>
      </p:sp>
    </p:spTree>
    <p:extLst>
      <p:ext uri="{BB962C8B-B14F-4D97-AF65-F5344CB8AC3E}">
        <p14:creationId xmlns:p14="http://schemas.microsoft.com/office/powerpoint/2010/main" val="4960986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57E433-2A0F-6365-CF8B-AC8DD5AF17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CD1665-88AD-3CEB-0B85-2D939CDCE2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F34FF2C-995C-6802-564D-A6877CE1B0B9}"/>
              </a:ext>
            </a:extLst>
          </p:cNvPr>
          <p:cNvSpPr txBox="1">
            <a:spLocks/>
          </p:cNvSpPr>
          <p:nvPr/>
        </p:nvSpPr>
        <p:spPr>
          <a:xfrm>
            <a:off x="1055914" y="577068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>
                <a:solidFill>
                  <a:schemeClr val="accent1">
                    <a:lumMod val="50000"/>
                  </a:schemeClr>
                </a:solidFill>
              </a:rPr>
              <a:t>Solver</a:t>
            </a:r>
            <a:endParaRPr 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D2940C4-EA3B-7D7C-5732-D1633B93B3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9593630"/>
              </p:ext>
            </p:extLst>
          </p:nvPr>
        </p:nvGraphicFramePr>
        <p:xfrm>
          <a:off x="4983678" y="783772"/>
          <a:ext cx="5216236" cy="52100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08118">
                  <a:extLst>
                    <a:ext uri="{9D8B030D-6E8A-4147-A177-3AD203B41FA5}">
                      <a16:colId xmlns:a16="http://schemas.microsoft.com/office/drawing/2014/main" val="686420884"/>
                    </a:ext>
                  </a:extLst>
                </a:gridCol>
                <a:gridCol w="2608118">
                  <a:extLst>
                    <a:ext uri="{9D8B030D-6E8A-4147-A177-3AD203B41FA5}">
                      <a16:colId xmlns:a16="http://schemas.microsoft.com/office/drawing/2014/main" val="3543586313"/>
                    </a:ext>
                  </a:extLst>
                </a:gridCol>
              </a:tblGrid>
              <a:tr h="276639">
                <a:tc>
                  <a:txBody>
                    <a:bodyPr/>
                    <a:lstStyle/>
                    <a:p>
                      <a:r>
                        <a:rPr lang="en-IN" sz="1400" dirty="0"/>
                        <a:t>Solver details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7951126"/>
                  </a:ext>
                </a:extLst>
              </a:tr>
              <a:tr h="1143959">
                <a:tc>
                  <a:txBody>
                    <a:bodyPr/>
                    <a:lstStyle/>
                    <a:p>
                      <a:r>
                        <a:rPr lang="en-IN" sz="1400" dirty="0"/>
                        <a:t>Material properties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IN" sz="1400" dirty="0"/>
                        <a:t>Fluid: water at 25C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IN" sz="1400" dirty="0"/>
                        <a:t>Density water : 997 kg/m3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IN" sz="1400" dirty="0"/>
                        <a:t>Viscosity water:0.001003kg/</a:t>
                      </a:r>
                      <a:r>
                        <a:rPr lang="en-IN" sz="1400" dirty="0" err="1"/>
                        <a:t>ms</a:t>
                      </a:r>
                      <a:r>
                        <a:rPr lang="en-IN" sz="1400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2948905"/>
                  </a:ext>
                </a:extLst>
              </a:tr>
              <a:tr h="276639">
                <a:tc>
                  <a:txBody>
                    <a:bodyPr/>
                    <a:lstStyle/>
                    <a:p>
                      <a:r>
                        <a:rPr lang="en-IN" sz="1400" dirty="0"/>
                        <a:t>Operating Pressure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0 Pa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2264697"/>
                  </a:ext>
                </a:extLst>
              </a:tr>
              <a:tr h="1499858">
                <a:tc>
                  <a:txBody>
                    <a:bodyPr/>
                    <a:lstStyle/>
                    <a:p>
                      <a:r>
                        <a:rPr lang="en-IN" sz="1400" dirty="0"/>
                        <a:t>Turbulence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Inlet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IN" sz="1400" dirty="0"/>
                        <a:t>Specification: intensity &amp; Length scale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IN" sz="1400" dirty="0"/>
                        <a:t>Turbulent intensity : 5%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IN" sz="1400" dirty="0"/>
                        <a:t>Turbulent viscosity ration: 0.01m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8609404"/>
                  </a:ext>
                </a:extLst>
              </a:tr>
              <a:tr h="276639">
                <a:tc>
                  <a:txBody>
                    <a:bodyPr/>
                    <a:lstStyle/>
                    <a:p>
                      <a:r>
                        <a:rPr lang="en-IN" sz="1400" dirty="0"/>
                        <a:t>Turbulence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SST k omega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6492848"/>
                  </a:ext>
                </a:extLst>
              </a:tr>
              <a:tr h="610111">
                <a:tc>
                  <a:txBody>
                    <a:bodyPr/>
                    <a:lstStyle/>
                    <a:p>
                      <a:r>
                        <a:rPr lang="en-IN" sz="1400" dirty="0"/>
                        <a:t>Solution Methods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Pressure velocity coupling scheme: Coupled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2125005"/>
                  </a:ext>
                </a:extLst>
              </a:tr>
              <a:tr h="432162">
                <a:tc>
                  <a:txBody>
                    <a:bodyPr/>
                    <a:lstStyle/>
                    <a:p>
                      <a:r>
                        <a:rPr lang="en-IN" sz="1400" dirty="0"/>
                        <a:t>Initialisation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Hybrid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4030759"/>
                  </a:ext>
                </a:extLst>
              </a:tr>
              <a:tr h="276639">
                <a:tc>
                  <a:txBody>
                    <a:bodyPr/>
                    <a:lstStyle/>
                    <a:p>
                      <a:r>
                        <a:rPr lang="en-IN" sz="1400" dirty="0"/>
                        <a:t>Time step method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Automatic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6391060"/>
                  </a:ext>
                </a:extLst>
              </a:tr>
              <a:tr h="276639">
                <a:tc>
                  <a:txBody>
                    <a:bodyPr/>
                    <a:lstStyle/>
                    <a:p>
                      <a:r>
                        <a:rPr lang="en-IN" sz="1400" dirty="0"/>
                        <a:t>Number of iteration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1000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0524618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081EB8E-4634-C526-8B74-E28097322C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2350922"/>
              </p:ext>
            </p:extLst>
          </p:nvPr>
        </p:nvGraphicFramePr>
        <p:xfrm>
          <a:off x="1055914" y="4351209"/>
          <a:ext cx="3927764" cy="14888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3882">
                  <a:extLst>
                    <a:ext uri="{9D8B030D-6E8A-4147-A177-3AD203B41FA5}">
                      <a16:colId xmlns:a16="http://schemas.microsoft.com/office/drawing/2014/main" val="1033167574"/>
                    </a:ext>
                  </a:extLst>
                </a:gridCol>
                <a:gridCol w="1963882">
                  <a:extLst>
                    <a:ext uri="{9D8B030D-6E8A-4147-A177-3AD203B41FA5}">
                      <a16:colId xmlns:a16="http://schemas.microsoft.com/office/drawing/2014/main" val="2013537431"/>
                    </a:ext>
                  </a:extLst>
                </a:gridCol>
              </a:tblGrid>
              <a:tr h="372212">
                <a:tc gridSpan="2">
                  <a:txBody>
                    <a:bodyPr/>
                    <a:lstStyle/>
                    <a:p>
                      <a:r>
                        <a:rPr lang="en-IN" sz="1400" dirty="0"/>
                        <a:t>Boundary Conditions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6348766"/>
                  </a:ext>
                </a:extLst>
              </a:tr>
              <a:tr h="372212">
                <a:tc>
                  <a:txBody>
                    <a:bodyPr/>
                    <a:lstStyle/>
                    <a:p>
                      <a:r>
                        <a:rPr lang="en-IN" sz="1400" dirty="0"/>
                        <a:t>Pressure Inlet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3.5e5 Pa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6771017"/>
                  </a:ext>
                </a:extLst>
              </a:tr>
              <a:tr h="372212">
                <a:tc>
                  <a:txBody>
                    <a:bodyPr/>
                    <a:lstStyle/>
                    <a:p>
                      <a:r>
                        <a:rPr lang="en-IN" sz="1400" dirty="0"/>
                        <a:t>Pressure outlet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3,2.5,2,1.5,1,0.5,0 Pa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9515930"/>
                  </a:ext>
                </a:extLst>
              </a:tr>
              <a:tr h="372212">
                <a:tc>
                  <a:txBody>
                    <a:bodyPr/>
                    <a:lstStyle/>
                    <a:p>
                      <a:r>
                        <a:rPr lang="en-IN" sz="1400" dirty="0"/>
                        <a:t>wall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wall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46981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57418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99D5D9-2341-B8B3-AF45-B057E0FBB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8DFF91-C363-8E8D-4CA9-B96A1C5844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 descr="A blue and red and orange lines&#10;&#10;AI-generated content may be incorrect.">
            <a:extLst>
              <a:ext uri="{FF2B5EF4-FFF2-40B4-BE49-F238E27FC236}">
                <a16:creationId xmlns:a16="http://schemas.microsoft.com/office/drawing/2014/main" id="{DAE99A09-2C9E-1D17-42DB-93A9BB8453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5529" y="5247309"/>
            <a:ext cx="3743153" cy="1535605"/>
          </a:xfrm>
          <a:prstGeom prst="rect">
            <a:avLst/>
          </a:prstGeom>
        </p:spPr>
      </p:pic>
      <p:pic>
        <p:nvPicPr>
          <p:cNvPr id="5" name="Picture 4" descr="A rainbow colored graph with numbers&#10;&#10;AI-generated content may be incorrect.">
            <a:extLst>
              <a:ext uri="{FF2B5EF4-FFF2-40B4-BE49-F238E27FC236}">
                <a16:creationId xmlns:a16="http://schemas.microsoft.com/office/drawing/2014/main" id="{44DB27E0-8B23-D488-3ECA-8DDE66A513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113434"/>
            <a:ext cx="1107313" cy="3044537"/>
          </a:xfrm>
          <a:prstGeom prst="rect">
            <a:avLst/>
          </a:prstGeom>
        </p:spPr>
      </p:pic>
      <p:pic>
        <p:nvPicPr>
          <p:cNvPr id="6" name="Picture 5" descr="A blue and red rectangular shapes with a red stripe&#10;&#10;AI-generated content may be incorrect.">
            <a:extLst>
              <a:ext uri="{FF2B5EF4-FFF2-40B4-BE49-F238E27FC236}">
                <a16:creationId xmlns:a16="http://schemas.microsoft.com/office/drawing/2014/main" id="{5E8BF5B5-9F1A-A5AE-2DFF-7854E29EC9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250" y="3638599"/>
            <a:ext cx="3737432" cy="1519372"/>
          </a:xfrm>
          <a:prstGeom prst="rect">
            <a:avLst/>
          </a:prstGeom>
        </p:spPr>
      </p:pic>
      <p:pic>
        <p:nvPicPr>
          <p:cNvPr id="7" name="Picture 6" descr="A blue and red rectangular shapes&#10;&#10;AI-generated content may be incorrect.">
            <a:extLst>
              <a:ext uri="{FF2B5EF4-FFF2-40B4-BE49-F238E27FC236}">
                <a16:creationId xmlns:a16="http://schemas.microsoft.com/office/drawing/2014/main" id="{2A06C402-06BE-965E-ED92-420A1CABD6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250" y="2023163"/>
            <a:ext cx="3737432" cy="15237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5A15757-2F22-B792-AC25-EB1EB38ECDB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250" y="395873"/>
            <a:ext cx="3737432" cy="1535605"/>
          </a:xfrm>
          <a:prstGeom prst="rect">
            <a:avLst/>
          </a:prstGeom>
        </p:spPr>
      </p:pic>
      <p:pic>
        <p:nvPicPr>
          <p:cNvPr id="9" name="Picture 8" descr="A blue and red and yellow lines&#10;&#10;AI-generated content may be incorrect.">
            <a:extLst>
              <a:ext uri="{FF2B5EF4-FFF2-40B4-BE49-F238E27FC236}">
                <a16:creationId xmlns:a16="http://schemas.microsoft.com/office/drawing/2014/main" id="{43BF8F35-BD56-981C-3225-1A75273971F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014" y="5247309"/>
            <a:ext cx="3737432" cy="1500829"/>
          </a:xfrm>
          <a:prstGeom prst="rect">
            <a:avLst/>
          </a:prstGeom>
        </p:spPr>
      </p:pic>
      <p:pic>
        <p:nvPicPr>
          <p:cNvPr id="10" name="Picture 9" descr="A blue and green gradients&#10;&#10;AI-generated content may be incorrect.">
            <a:extLst>
              <a:ext uri="{FF2B5EF4-FFF2-40B4-BE49-F238E27FC236}">
                <a16:creationId xmlns:a16="http://schemas.microsoft.com/office/drawing/2014/main" id="{D82D0F8C-484E-31FA-F0F0-A03548B9E04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2293" y="3647834"/>
            <a:ext cx="3743153" cy="1510137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59B0AE8B-45EE-5812-4970-0D7BF4B178FC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Post processing 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84A4F9B5-0387-1F7D-FD27-74865ECBC993}"/>
              </a:ext>
            </a:extLst>
          </p:cNvPr>
          <p:cNvSpPr txBox="1">
            <a:spLocks/>
          </p:cNvSpPr>
          <p:nvPr/>
        </p:nvSpPr>
        <p:spPr>
          <a:xfrm>
            <a:off x="765464" y="415637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/>
              <a:t>Velocity plot</a:t>
            </a:r>
            <a:endParaRPr lang="en-US" sz="3600" b="1" dirty="0"/>
          </a:p>
        </p:txBody>
      </p:sp>
      <p:pic>
        <p:nvPicPr>
          <p:cNvPr id="13" name="Picture 12" descr="A blue and white background&#10;&#10;AI-generated content may be incorrect.">
            <a:extLst>
              <a:ext uri="{FF2B5EF4-FFF2-40B4-BE49-F238E27FC236}">
                <a16:creationId xmlns:a16="http://schemas.microsoft.com/office/drawing/2014/main" id="{4FA7EE07-CE43-44C1-3D35-48B67E7837B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2293" y="2023163"/>
            <a:ext cx="3706986" cy="148096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957C50F-D051-CE54-15C9-3AF03CA3E56C}"/>
              </a:ext>
            </a:extLst>
          </p:cNvPr>
          <p:cNvSpPr txBox="1"/>
          <p:nvPr/>
        </p:nvSpPr>
        <p:spPr>
          <a:xfrm>
            <a:off x="2072293" y="2113434"/>
            <a:ext cx="785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0.5 </a:t>
            </a:r>
            <a:r>
              <a:rPr lang="el-GR" b="1" dirty="0">
                <a:solidFill>
                  <a:schemeClr val="bg1"/>
                </a:solidFill>
              </a:rPr>
              <a:t>Δ</a:t>
            </a:r>
            <a:r>
              <a:rPr lang="en-IN" b="1" dirty="0">
                <a:solidFill>
                  <a:schemeClr val="bg1"/>
                </a:solidFill>
              </a:rPr>
              <a:t>P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24F013D-5DF6-0635-73FE-6DE3458AC9C0}"/>
              </a:ext>
            </a:extLst>
          </p:cNvPr>
          <p:cNvSpPr txBox="1"/>
          <p:nvPr/>
        </p:nvSpPr>
        <p:spPr>
          <a:xfrm>
            <a:off x="2155421" y="3748153"/>
            <a:ext cx="611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1 </a:t>
            </a:r>
            <a:r>
              <a:rPr lang="el-GR" b="1" dirty="0">
                <a:solidFill>
                  <a:schemeClr val="bg1"/>
                </a:solidFill>
              </a:rPr>
              <a:t>Δ</a:t>
            </a:r>
            <a:r>
              <a:rPr lang="en-IN" b="1" dirty="0">
                <a:solidFill>
                  <a:schemeClr val="bg1"/>
                </a:solidFill>
              </a:rPr>
              <a:t>P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FC4F5C7-9C18-B09E-C2EC-342720123BD8}"/>
              </a:ext>
            </a:extLst>
          </p:cNvPr>
          <p:cNvSpPr txBox="1"/>
          <p:nvPr/>
        </p:nvSpPr>
        <p:spPr>
          <a:xfrm>
            <a:off x="2155420" y="5381365"/>
            <a:ext cx="785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1.5 </a:t>
            </a:r>
            <a:r>
              <a:rPr lang="el-GR" b="1" dirty="0">
                <a:solidFill>
                  <a:schemeClr val="bg1"/>
                </a:solidFill>
              </a:rPr>
              <a:t>Δ</a:t>
            </a:r>
            <a:r>
              <a:rPr lang="en-IN" b="1" dirty="0">
                <a:solidFill>
                  <a:schemeClr val="bg1"/>
                </a:solidFill>
              </a:rPr>
              <a:t>P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D7E6005-F8E2-D0F1-9F4C-14A85C9AA5BC}"/>
              </a:ext>
            </a:extLst>
          </p:cNvPr>
          <p:cNvSpPr txBox="1"/>
          <p:nvPr/>
        </p:nvSpPr>
        <p:spPr>
          <a:xfrm>
            <a:off x="6249438" y="543391"/>
            <a:ext cx="611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2 </a:t>
            </a:r>
            <a:r>
              <a:rPr lang="el-GR" b="1" dirty="0">
                <a:solidFill>
                  <a:schemeClr val="bg1"/>
                </a:solidFill>
              </a:rPr>
              <a:t>Δ</a:t>
            </a:r>
            <a:r>
              <a:rPr lang="en-IN" b="1" dirty="0">
                <a:solidFill>
                  <a:schemeClr val="bg1"/>
                </a:solidFill>
              </a:rPr>
              <a:t>P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457A846-7A4F-5D3B-15BC-EC085577F7EA}"/>
              </a:ext>
            </a:extLst>
          </p:cNvPr>
          <p:cNvSpPr txBox="1"/>
          <p:nvPr/>
        </p:nvSpPr>
        <p:spPr>
          <a:xfrm>
            <a:off x="6249437" y="2217801"/>
            <a:ext cx="785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2.5 </a:t>
            </a:r>
            <a:r>
              <a:rPr lang="el-GR" b="1" dirty="0">
                <a:solidFill>
                  <a:schemeClr val="bg1"/>
                </a:solidFill>
              </a:rPr>
              <a:t>Δ</a:t>
            </a:r>
            <a:r>
              <a:rPr lang="en-IN" b="1" dirty="0">
                <a:solidFill>
                  <a:schemeClr val="bg1"/>
                </a:solidFill>
              </a:rPr>
              <a:t>P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13B2411-F8C5-5B60-CA2E-95128F93DC89}"/>
              </a:ext>
            </a:extLst>
          </p:cNvPr>
          <p:cNvSpPr txBox="1"/>
          <p:nvPr/>
        </p:nvSpPr>
        <p:spPr>
          <a:xfrm>
            <a:off x="6249436" y="3842138"/>
            <a:ext cx="611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3 </a:t>
            </a:r>
            <a:r>
              <a:rPr lang="el-GR" b="1" dirty="0">
                <a:solidFill>
                  <a:schemeClr val="bg1"/>
                </a:solidFill>
              </a:rPr>
              <a:t>Δ</a:t>
            </a:r>
            <a:r>
              <a:rPr lang="en-IN" b="1" dirty="0">
                <a:solidFill>
                  <a:schemeClr val="bg1"/>
                </a:solidFill>
              </a:rPr>
              <a:t>P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9628FF4-7B27-1511-EB83-F74127AA2AFD}"/>
              </a:ext>
            </a:extLst>
          </p:cNvPr>
          <p:cNvSpPr txBox="1"/>
          <p:nvPr/>
        </p:nvSpPr>
        <p:spPr>
          <a:xfrm>
            <a:off x="6249435" y="5446555"/>
            <a:ext cx="785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3.5 </a:t>
            </a:r>
            <a:r>
              <a:rPr lang="el-GR" b="1" dirty="0">
                <a:solidFill>
                  <a:schemeClr val="bg1"/>
                </a:solidFill>
              </a:rPr>
              <a:t>Δ</a:t>
            </a:r>
            <a:r>
              <a:rPr lang="en-IN" b="1" dirty="0">
                <a:solidFill>
                  <a:schemeClr val="bg1"/>
                </a:solidFill>
              </a:rPr>
              <a:t>P</a:t>
            </a: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89060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A52AE9-C538-8C7A-8F2E-7A6F6CB25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DEBE91-2E30-5CC0-F1CB-F132AE2A4C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1C00FE4-FBCC-00A4-CF9E-43C933D2320B}"/>
              </a:ext>
            </a:extLst>
          </p:cNvPr>
          <p:cNvSpPr txBox="1"/>
          <p:nvPr/>
        </p:nvSpPr>
        <p:spPr>
          <a:xfrm>
            <a:off x="838200" y="813525"/>
            <a:ext cx="883227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Cd for 3.5 </a:t>
            </a:r>
            <a:r>
              <a:rPr lang="el-GR" dirty="0"/>
              <a:t>Δ</a:t>
            </a:r>
            <a:r>
              <a:rPr lang="en-IN" dirty="0"/>
              <a:t>P is nonphysical. This can be clearly seen from the velocity plot.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From 0.5 </a:t>
            </a:r>
            <a:r>
              <a:rPr lang="el-GR" dirty="0"/>
              <a:t>Δ</a:t>
            </a:r>
            <a:r>
              <a:rPr lang="en-IN" dirty="0"/>
              <a:t>P to 2.5 </a:t>
            </a:r>
            <a:r>
              <a:rPr lang="el-GR" dirty="0"/>
              <a:t>Δ</a:t>
            </a:r>
            <a:r>
              <a:rPr lang="en-IN" dirty="0"/>
              <a:t>P, the flow accelerates through the orifice and then diffuses downstream. The Cd is stable.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At 3</a:t>
            </a:r>
            <a:r>
              <a:rPr lang="el-GR" dirty="0"/>
              <a:t>Δ</a:t>
            </a:r>
            <a:r>
              <a:rPr lang="en-IN" dirty="0"/>
              <a:t>P, the core velocity is red (very high), but overall jet appears distorted, consistent with the flow becoming unstable due to a large vapour cloud.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At 3.5</a:t>
            </a:r>
            <a:r>
              <a:rPr lang="el-GR" dirty="0"/>
              <a:t>Δ</a:t>
            </a:r>
            <a:r>
              <a:rPr lang="en-IN" dirty="0"/>
              <a:t>P, the velocity is far higher than what the pressure drop should theoretically allow.</a:t>
            </a:r>
          </a:p>
        </p:txBody>
      </p:sp>
    </p:spTree>
    <p:extLst>
      <p:ext uri="{BB962C8B-B14F-4D97-AF65-F5344CB8AC3E}">
        <p14:creationId xmlns:p14="http://schemas.microsoft.com/office/powerpoint/2010/main" val="3102750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C6488D-EDFC-9A5D-575F-9F31629A7F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92C5AF-842D-1FC7-5E3F-569B4360F3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 descr="A rainbow colored bar with numbers&#10;&#10;AI-generated content may be incorrect.">
            <a:extLst>
              <a:ext uri="{FF2B5EF4-FFF2-40B4-BE49-F238E27FC236}">
                <a16:creationId xmlns:a16="http://schemas.microsoft.com/office/drawing/2014/main" id="{1CDACC88-B20A-D1CB-AB77-8516EE1193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936" y="2111739"/>
            <a:ext cx="980363" cy="2680855"/>
          </a:xfrm>
          <a:prstGeom prst="rect">
            <a:avLst/>
          </a:prstGeom>
        </p:spPr>
      </p:pic>
      <p:pic>
        <p:nvPicPr>
          <p:cNvPr id="5" name="Picture 4" descr="A red and blue rectangles&#10;&#10;AI-generated content may be incorrect.">
            <a:extLst>
              <a:ext uri="{FF2B5EF4-FFF2-40B4-BE49-F238E27FC236}">
                <a16:creationId xmlns:a16="http://schemas.microsoft.com/office/drawing/2014/main" id="{1499A536-7917-578B-E0FB-146C8EE582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7174" y="4958561"/>
            <a:ext cx="3737432" cy="1534314"/>
          </a:xfrm>
          <a:prstGeom prst="rect">
            <a:avLst/>
          </a:prstGeom>
        </p:spPr>
      </p:pic>
      <p:pic>
        <p:nvPicPr>
          <p:cNvPr id="6" name="Picture 5" descr="A red blue and white rectangular shapes&#10;&#10;AI-generated content may be incorrect.">
            <a:extLst>
              <a:ext uri="{FF2B5EF4-FFF2-40B4-BE49-F238E27FC236}">
                <a16:creationId xmlns:a16="http://schemas.microsoft.com/office/drawing/2014/main" id="{7E1B6523-0B59-D54A-7D45-3716505370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7174" y="3389822"/>
            <a:ext cx="3737432" cy="1513204"/>
          </a:xfrm>
          <a:prstGeom prst="rect">
            <a:avLst/>
          </a:prstGeom>
        </p:spPr>
      </p:pic>
      <p:pic>
        <p:nvPicPr>
          <p:cNvPr id="7" name="Picture 6" descr="A colorful gradients on a white background&#10;&#10;AI-generated content may be incorrect.">
            <a:extLst>
              <a:ext uri="{FF2B5EF4-FFF2-40B4-BE49-F238E27FC236}">
                <a16:creationId xmlns:a16="http://schemas.microsoft.com/office/drawing/2014/main" id="{F5514BDC-2000-2CEF-0FA0-5EC3ECF474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6247174" y="1813112"/>
            <a:ext cx="3737432" cy="1521175"/>
          </a:xfrm>
          <a:prstGeom prst="rect">
            <a:avLst/>
          </a:prstGeom>
        </p:spPr>
      </p:pic>
      <p:pic>
        <p:nvPicPr>
          <p:cNvPr id="8" name="Picture 7" descr="A colorful rectangular shapes with lines&#10;&#10;AI-generated content may be incorrect.">
            <a:extLst>
              <a:ext uri="{FF2B5EF4-FFF2-40B4-BE49-F238E27FC236}">
                <a16:creationId xmlns:a16="http://schemas.microsoft.com/office/drawing/2014/main" id="{3188630E-363C-14E8-0A72-5737F7EB095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7173" y="244373"/>
            <a:ext cx="3738181" cy="1513204"/>
          </a:xfrm>
          <a:prstGeom prst="rect">
            <a:avLst/>
          </a:prstGeom>
        </p:spPr>
      </p:pic>
      <p:pic>
        <p:nvPicPr>
          <p:cNvPr id="9" name="Picture 8" descr="A colorful rectangular shapes with a blue rectangle&#10;&#10;AI-generated content may be incorrect.">
            <a:extLst>
              <a:ext uri="{FF2B5EF4-FFF2-40B4-BE49-F238E27FC236}">
                <a16:creationId xmlns:a16="http://schemas.microsoft.com/office/drawing/2014/main" id="{9602EA48-BE48-A188-9CC6-34C3AF152E3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2173" y="4979670"/>
            <a:ext cx="3762714" cy="1513205"/>
          </a:xfrm>
          <a:prstGeom prst="rect">
            <a:avLst/>
          </a:prstGeom>
        </p:spPr>
      </p:pic>
      <p:pic>
        <p:nvPicPr>
          <p:cNvPr id="10" name="Picture 9" descr="A colorful square with lines and a red and yellow rectangle&#10;&#10;AI-generated content may be incorrect.">
            <a:extLst>
              <a:ext uri="{FF2B5EF4-FFF2-40B4-BE49-F238E27FC236}">
                <a16:creationId xmlns:a16="http://schemas.microsoft.com/office/drawing/2014/main" id="{2070752F-113C-5303-0C24-7ADE248D67A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454" y="3389822"/>
            <a:ext cx="3737433" cy="1511111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512528BC-35C5-5BD5-C3F9-786C3FD2ECCA}"/>
              </a:ext>
            </a:extLst>
          </p:cNvPr>
          <p:cNvSpPr txBox="1">
            <a:spLocks/>
          </p:cNvSpPr>
          <p:nvPr/>
        </p:nvSpPr>
        <p:spPr>
          <a:xfrm>
            <a:off x="838200" y="232101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/>
              <a:t>Pressure plot</a:t>
            </a:r>
            <a:endParaRPr lang="en-US" sz="3600" b="1" dirty="0"/>
          </a:p>
        </p:txBody>
      </p:sp>
      <p:pic>
        <p:nvPicPr>
          <p:cNvPr id="12" name="Picture 11" descr="A red and white letter h&#10;&#10;AI-generated content may be incorrect.">
            <a:extLst>
              <a:ext uri="{FF2B5EF4-FFF2-40B4-BE49-F238E27FC236}">
                <a16:creationId xmlns:a16="http://schemas.microsoft.com/office/drawing/2014/main" id="{0D123B02-E37C-19B8-DF2D-4DB04B5739D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4290" y="1765666"/>
            <a:ext cx="3750597" cy="151320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3BFF431-1C5B-BA42-7318-A73E2E330EB9}"/>
              </a:ext>
            </a:extLst>
          </p:cNvPr>
          <p:cNvSpPr txBox="1"/>
          <p:nvPr/>
        </p:nvSpPr>
        <p:spPr>
          <a:xfrm>
            <a:off x="2286078" y="1931405"/>
            <a:ext cx="785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0.5 </a:t>
            </a:r>
            <a:r>
              <a:rPr lang="el-GR" b="1" dirty="0">
                <a:solidFill>
                  <a:schemeClr val="bg1"/>
                </a:solidFill>
              </a:rPr>
              <a:t>Δ</a:t>
            </a:r>
            <a:r>
              <a:rPr lang="en-IN" b="1" dirty="0">
                <a:solidFill>
                  <a:schemeClr val="bg1"/>
                </a:solidFill>
              </a:rPr>
              <a:t>P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3200491-9C23-F27A-A7AE-5653E38DB934}"/>
              </a:ext>
            </a:extLst>
          </p:cNvPr>
          <p:cNvSpPr txBox="1"/>
          <p:nvPr/>
        </p:nvSpPr>
        <p:spPr>
          <a:xfrm>
            <a:off x="2315519" y="3557061"/>
            <a:ext cx="611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1 </a:t>
            </a:r>
            <a:r>
              <a:rPr lang="el-GR" b="1" dirty="0">
                <a:solidFill>
                  <a:schemeClr val="bg1"/>
                </a:solidFill>
              </a:rPr>
              <a:t>Δ</a:t>
            </a:r>
            <a:r>
              <a:rPr lang="en-IN" b="1" dirty="0">
                <a:solidFill>
                  <a:schemeClr val="bg1"/>
                </a:solidFill>
              </a:rPr>
              <a:t>P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06FDDCA-E75D-83E6-F668-D75EBDCFEEE9}"/>
              </a:ext>
            </a:extLst>
          </p:cNvPr>
          <p:cNvSpPr txBox="1"/>
          <p:nvPr/>
        </p:nvSpPr>
        <p:spPr>
          <a:xfrm>
            <a:off x="2315519" y="5203537"/>
            <a:ext cx="785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1.5 </a:t>
            </a:r>
            <a:r>
              <a:rPr lang="el-GR" b="1" dirty="0">
                <a:solidFill>
                  <a:schemeClr val="bg1"/>
                </a:solidFill>
              </a:rPr>
              <a:t>Δ</a:t>
            </a:r>
            <a:r>
              <a:rPr lang="en-IN" b="1" dirty="0">
                <a:solidFill>
                  <a:schemeClr val="bg1"/>
                </a:solidFill>
              </a:rPr>
              <a:t>P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43C37DD-A53E-38A4-7B20-CB98227AE7F2}"/>
              </a:ext>
            </a:extLst>
          </p:cNvPr>
          <p:cNvSpPr txBox="1"/>
          <p:nvPr/>
        </p:nvSpPr>
        <p:spPr>
          <a:xfrm>
            <a:off x="6322174" y="359855"/>
            <a:ext cx="611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2 </a:t>
            </a:r>
            <a:r>
              <a:rPr lang="el-GR" b="1" dirty="0">
                <a:solidFill>
                  <a:schemeClr val="bg1"/>
                </a:solidFill>
              </a:rPr>
              <a:t>Δ</a:t>
            </a:r>
            <a:r>
              <a:rPr lang="en-IN" b="1" dirty="0">
                <a:solidFill>
                  <a:schemeClr val="bg1"/>
                </a:solidFill>
              </a:rPr>
              <a:t>P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45B384A-BB2D-E6F4-F816-E53892BCDD46}"/>
              </a:ext>
            </a:extLst>
          </p:cNvPr>
          <p:cNvSpPr txBox="1"/>
          <p:nvPr/>
        </p:nvSpPr>
        <p:spPr>
          <a:xfrm>
            <a:off x="6322173" y="2034265"/>
            <a:ext cx="785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2.5 </a:t>
            </a:r>
            <a:r>
              <a:rPr lang="el-GR" b="1" dirty="0">
                <a:solidFill>
                  <a:schemeClr val="bg1"/>
                </a:solidFill>
              </a:rPr>
              <a:t>Δ</a:t>
            </a:r>
            <a:r>
              <a:rPr lang="en-IN" b="1" dirty="0">
                <a:solidFill>
                  <a:schemeClr val="bg1"/>
                </a:solidFill>
              </a:rPr>
              <a:t>P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4CF967B-4162-736A-0E75-420D6DAA7857}"/>
              </a:ext>
            </a:extLst>
          </p:cNvPr>
          <p:cNvSpPr txBox="1"/>
          <p:nvPr/>
        </p:nvSpPr>
        <p:spPr>
          <a:xfrm>
            <a:off x="6322172" y="3658602"/>
            <a:ext cx="611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3 </a:t>
            </a:r>
            <a:r>
              <a:rPr lang="el-GR" b="1" dirty="0">
                <a:solidFill>
                  <a:schemeClr val="bg1"/>
                </a:solidFill>
              </a:rPr>
              <a:t>Δ</a:t>
            </a:r>
            <a:r>
              <a:rPr lang="en-IN" b="1" dirty="0">
                <a:solidFill>
                  <a:schemeClr val="bg1"/>
                </a:solidFill>
              </a:rPr>
              <a:t>P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B33834B-6614-D01F-D21F-67FD25460164}"/>
              </a:ext>
            </a:extLst>
          </p:cNvPr>
          <p:cNvSpPr txBox="1"/>
          <p:nvPr/>
        </p:nvSpPr>
        <p:spPr>
          <a:xfrm>
            <a:off x="6322171" y="5263019"/>
            <a:ext cx="785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3.5 </a:t>
            </a:r>
            <a:r>
              <a:rPr lang="el-GR" b="1" dirty="0">
                <a:solidFill>
                  <a:schemeClr val="bg1"/>
                </a:solidFill>
              </a:rPr>
              <a:t>Δ</a:t>
            </a:r>
            <a:r>
              <a:rPr lang="en-IN" b="1" dirty="0">
                <a:solidFill>
                  <a:schemeClr val="bg1"/>
                </a:solidFill>
              </a:rPr>
              <a:t>P</a:t>
            </a: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25279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CD50C1-47C9-C408-DCFC-053A423675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78625A-113D-8A36-C323-5071E86651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2BB998-85CC-A075-01E4-AB849A4D323E}"/>
              </a:ext>
            </a:extLst>
          </p:cNvPr>
          <p:cNvSpPr txBox="1"/>
          <p:nvPr/>
        </p:nvSpPr>
        <p:spPr>
          <a:xfrm>
            <a:off x="1082139" y="1120676"/>
            <a:ext cx="885305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0.5</a:t>
            </a:r>
            <a:r>
              <a:rPr lang="el-GR" dirty="0"/>
              <a:t>Δ</a:t>
            </a:r>
            <a:r>
              <a:rPr lang="en-IN" dirty="0"/>
              <a:t>P to 2.5</a:t>
            </a:r>
            <a:r>
              <a:rPr lang="el-GR" dirty="0"/>
              <a:t>Δ</a:t>
            </a:r>
            <a:r>
              <a:rPr lang="en-IN" dirty="0"/>
              <a:t>P, pressure drops smoothly across the orifice and recovers partially downstream.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The downstream pressure is physically plausible.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At 3</a:t>
            </a:r>
            <a:r>
              <a:rPr lang="el-GR" dirty="0"/>
              <a:t>Δ</a:t>
            </a:r>
            <a:r>
              <a:rPr lang="en-IN" dirty="0"/>
              <a:t>P, the downstream pressure is very low ( dark blue), consistent with high velocity and choking.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At 3.5</a:t>
            </a:r>
            <a:r>
              <a:rPr lang="el-GR" dirty="0"/>
              <a:t>Δ</a:t>
            </a:r>
            <a:r>
              <a:rPr lang="en-IN" dirty="0"/>
              <a:t>P, the pressure downstream is completely dark blue, indicating it is completely vapour or a highly lower pressure. This non-physical drop causes different physics, which the solver cannot calculate.</a:t>
            </a:r>
          </a:p>
        </p:txBody>
      </p:sp>
    </p:spTree>
    <p:extLst>
      <p:ext uri="{BB962C8B-B14F-4D97-AF65-F5344CB8AC3E}">
        <p14:creationId xmlns:p14="http://schemas.microsoft.com/office/powerpoint/2010/main" val="9469287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1245</Words>
  <Application>Microsoft Office PowerPoint</Application>
  <PresentationFormat>Widescreen</PresentationFormat>
  <Paragraphs>276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Vishnu Vijay</dc:creator>
  <cp:lastModifiedBy>Vishnu Vijay</cp:lastModifiedBy>
  <cp:revision>2</cp:revision>
  <dcterms:created xsi:type="dcterms:W3CDTF">2025-11-13T10:13:31Z</dcterms:created>
  <dcterms:modified xsi:type="dcterms:W3CDTF">2025-11-13T10:33:45Z</dcterms:modified>
</cp:coreProperties>
</file>